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m4v" ContentType="video/unknown"/>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56" r:id="rId2"/>
    <p:sldId id="277" r:id="rId3"/>
    <p:sldId id="320" r:id="rId4"/>
    <p:sldId id="288" r:id="rId5"/>
    <p:sldId id="324" r:id="rId6"/>
    <p:sldId id="313" r:id="rId7"/>
    <p:sldId id="319" r:id="rId8"/>
    <p:sldId id="305" r:id="rId9"/>
    <p:sldId id="278" r:id="rId10"/>
    <p:sldId id="318" r:id="rId11"/>
    <p:sldId id="321" r:id="rId12"/>
    <p:sldId id="290" r:id="rId13"/>
    <p:sldId id="291" r:id="rId14"/>
    <p:sldId id="307" r:id="rId15"/>
    <p:sldId id="283" r:id="rId16"/>
    <p:sldId id="259" r:id="rId17"/>
    <p:sldId id="289" r:id="rId18"/>
    <p:sldId id="279" r:id="rId19"/>
    <p:sldId id="298" r:id="rId20"/>
    <p:sldId id="310" r:id="rId21"/>
    <p:sldId id="299" r:id="rId22"/>
    <p:sldId id="300" r:id="rId23"/>
    <p:sldId id="301" r:id="rId24"/>
    <p:sldId id="295" r:id="rId25"/>
    <p:sldId id="296" r:id="rId26"/>
    <p:sldId id="297" r:id="rId27"/>
    <p:sldId id="311" r:id="rId28"/>
    <p:sldId id="308" r:id="rId29"/>
    <p:sldId id="280" r:id="rId30"/>
    <p:sldId id="302" r:id="rId31"/>
    <p:sldId id="309" r:id="rId32"/>
    <p:sldId id="293" r:id="rId33"/>
    <p:sldId id="325" r:id="rId34"/>
    <p:sldId id="303" r:id="rId35"/>
    <p:sldId id="306" r:id="rId36"/>
    <p:sldId id="326" r:id="rId37"/>
    <p:sldId id="258" r:id="rId38"/>
    <p:sldId id="268" r:id="rId39"/>
    <p:sldId id="260" r:id="rId40"/>
    <p:sldId id="261" r:id="rId41"/>
    <p:sldId id="266" r:id="rId42"/>
    <p:sldId id="269" r:id="rId43"/>
    <p:sldId id="263" r:id="rId44"/>
    <p:sldId id="264" r:id="rId45"/>
    <p:sldId id="282" r:id="rId46"/>
    <p:sldId id="265" r:id="rId47"/>
    <p:sldId id="281" r:id="rId48"/>
    <p:sldId id="267" r:id="rId49"/>
    <p:sldId id="286" r:id="rId50"/>
    <p:sldId id="287" r:id="rId51"/>
    <p:sldId id="314" r:id="rId52"/>
    <p:sldId id="315" r:id="rId53"/>
    <p:sldId id="275" r:id="rId54"/>
    <p:sldId id="323" r:id="rId55"/>
    <p:sldId id="285" r:id="rId56"/>
    <p:sldId id="317" r:id="rId57"/>
    <p:sldId id="316" r:id="rId58"/>
    <p:sldId id="271" r:id="rId59"/>
    <p:sldId id="273" r:id="rId60"/>
    <p:sldId id="274" r:id="rId61"/>
    <p:sldId id="272" r:id="rId62"/>
    <p:sldId id="284" r:id="rId63"/>
    <p:sldId id="328" r:id="rId64"/>
    <p:sldId id="270" r:id="rId6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0000"/>
    <a:srgbClr val="080E1A"/>
    <a:srgbClr val="76D6FF"/>
    <a:srgbClr val="5FDE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17"/>
    <p:restoredTop sz="94695"/>
  </p:normalViewPr>
  <p:slideViewPr>
    <p:cSldViewPr snapToGrid="0" snapToObjects="1">
      <p:cViewPr varScale="1">
        <p:scale>
          <a:sx n="95" d="100"/>
          <a:sy n="95" d="100"/>
        </p:scale>
        <p:origin x="32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840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0400" y="4292600"/>
            <a:ext cx="11684000" cy="2222500"/>
          </a:xfrm>
          <a:prstGeom prst="rect">
            <a:avLst/>
          </a:prstGeom>
        </p:spPr>
        <p:txBody>
          <a:bodyPr/>
          <a:lstStyle>
            <a:lvl1pPr>
              <a:defRPr sz="6200" spc="992"/>
            </a:lvl1pPr>
          </a:lstStyle>
          <a:p>
            <a:r>
              <a:t>Title Text</a:t>
            </a:r>
          </a:p>
        </p:txBody>
      </p:sp>
      <p:sp>
        <p:nvSpPr>
          <p:cNvPr id="12" name="Body Level One…"/>
          <p:cNvSpPr txBox="1">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13"/>
          </p:nvPr>
        </p:nvSpPr>
        <p:spPr>
          <a:xfrm>
            <a:off x="6502400" y="4879052"/>
            <a:ext cx="6502400" cy="4876801"/>
          </a:xfrm>
          <a:prstGeom prst="rect">
            <a:avLst/>
          </a:prstGeom>
        </p:spPr>
        <p:txBody>
          <a:bodyPr lIns="91439" tIns="45719" rIns="91439" bIns="45719" anchor="t">
            <a:noAutofit/>
          </a:bodyPr>
          <a:lstStyle/>
          <a:p>
            <a:endParaRPr/>
          </a:p>
        </p:txBody>
      </p:sp>
      <p:sp>
        <p:nvSpPr>
          <p:cNvPr id="94" name="Image"/>
          <p:cNvSpPr>
            <a:spLocks noGrp="1"/>
          </p:cNvSpPr>
          <p:nvPr>
            <p:ph type="pic" sz="half" idx="14"/>
          </p:nvPr>
        </p:nvSpPr>
        <p:spPr>
          <a:xfrm>
            <a:off x="6502400" y="0"/>
            <a:ext cx="6502400" cy="4876800"/>
          </a:xfrm>
          <a:prstGeom prst="rect">
            <a:avLst/>
          </a:prstGeom>
        </p:spPr>
        <p:txBody>
          <a:bodyPr lIns="91439" tIns="45719" rIns="91439" bIns="45719" anchor="t">
            <a:noAutofit/>
          </a:bodyPr>
          <a:lstStyle/>
          <a:p>
            <a:endParaRPr/>
          </a:p>
        </p:txBody>
      </p:sp>
      <p:sp>
        <p:nvSpPr>
          <p:cNvPr id="95" name="Image"/>
          <p:cNvSpPr>
            <a:spLocks noGrp="1"/>
          </p:cNvSpPr>
          <p:nvPr>
            <p:ph type="pic" idx="15"/>
          </p:nvPr>
        </p:nvSpPr>
        <p:spPr>
          <a:xfrm>
            <a:off x="0" y="0"/>
            <a:ext cx="6502400" cy="9753600"/>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13"/>
          </p:nvPr>
        </p:nvSpPr>
        <p:spPr>
          <a:xfrm>
            <a:off x="1270000" y="6362700"/>
            <a:ext cx="10464800" cy="520700"/>
          </a:xfrm>
          <a:prstGeom prst="rect">
            <a:avLst/>
          </a:prstGeom>
        </p:spPr>
        <p:txBody>
          <a:bodyPr>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14"/>
          </p:nvPr>
        </p:nvSpPr>
        <p:spPr>
          <a:xfrm>
            <a:off x="1270000" y="424815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13"/>
          </p:nvPr>
        </p:nvSpPr>
        <p:spPr>
          <a:xfrm>
            <a:off x="1270000" y="2959100"/>
            <a:ext cx="10464800" cy="520700"/>
          </a:xfrm>
          <a:prstGeom prst="rect">
            <a:avLst/>
          </a:prstGeom>
        </p:spPr>
        <p:txBody>
          <a:bodyPr anchor="t">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14"/>
          </p:nvPr>
        </p:nvSpPr>
        <p:spPr>
          <a:xfrm>
            <a:off x="1270000" y="134620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14" name="Image"/>
          <p:cNvSpPr>
            <a:spLocks noGrp="1"/>
          </p:cNvSpPr>
          <p:nvPr>
            <p:ph type="pic" idx="15"/>
          </p:nvPr>
        </p:nvSpPr>
        <p:spPr>
          <a:xfrm>
            <a:off x="-19050" y="3613150"/>
            <a:ext cx="13004800" cy="6134100"/>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22" name="Body Level One…"/>
          <p:cNvSpPr txBox="1">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13"/>
          </p:nvPr>
        </p:nvSpPr>
        <p:spPr>
          <a:xfrm>
            <a:off x="0" y="2717800"/>
            <a:ext cx="13004800" cy="7035800"/>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32" name="Body Level One…"/>
          <p:cNvSpPr txBox="1">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660400" y="3759200"/>
            <a:ext cx="11684000" cy="2222500"/>
          </a:xfrm>
          <a:prstGeom prst="rect">
            <a:avLst/>
          </a:prstGeom>
        </p:spPr>
        <p:txBody>
          <a:bodyPr anchor="ctr"/>
          <a:lstStyle>
            <a:lvl1pPr>
              <a:defRPr sz="6200" spc="992"/>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13"/>
          </p:nvPr>
        </p:nvSpPr>
        <p:spPr>
          <a:xfrm>
            <a:off x="6496050" y="6350"/>
            <a:ext cx="6502400" cy="9753600"/>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546100" y="4305300"/>
            <a:ext cx="5410200" cy="2984500"/>
          </a:xfrm>
          <a:prstGeom prst="rect">
            <a:avLst/>
          </a:prstGeom>
        </p:spPr>
        <p:txBody>
          <a:bodyPr/>
          <a:lstStyle/>
          <a:p>
            <a:r>
              <a:t>Title Text</a:t>
            </a:r>
          </a:p>
        </p:txBody>
      </p:sp>
      <p:sp>
        <p:nvSpPr>
          <p:cNvPr id="50" name="Body Level One…"/>
          <p:cNvSpPr txBox="1">
            <a:spLocks noGrp="1"/>
          </p:cNvSpPr>
          <p:nvPr>
            <p:ph type="body" sz="quarter" idx="1"/>
          </p:nvPr>
        </p:nvSpPr>
        <p:spPr>
          <a:xfrm>
            <a:off x="546100" y="3429000"/>
            <a:ext cx="5410200" cy="889000"/>
          </a:xfrm>
          <a:prstGeom prst="rect">
            <a:avLst/>
          </a:prstGeom>
        </p:spPr>
        <p:txBody>
          <a:bodyPr/>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660400" y="609600"/>
            <a:ext cx="5080000" cy="1854200"/>
          </a:xfrm>
          <a:prstGeom prst="rect">
            <a:avLst/>
          </a:prstGeom>
        </p:spPr>
        <p:txBody>
          <a:bodyPr/>
          <a:lstStyle/>
          <a:p>
            <a:r>
              <a:t>Title Text</a:t>
            </a:r>
          </a:p>
        </p:txBody>
      </p:sp>
      <p:sp>
        <p:nvSpPr>
          <p:cNvPr id="77" name="Body Level One…"/>
          <p:cNvSpPr txBox="1">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660400" y="1511300"/>
            <a:ext cx="11684000" cy="6718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80E1A"/>
            </a:gs>
            <a:gs pos="34000">
              <a:schemeClr val="accent1">
                <a:lumMod val="95000"/>
                <a:lumOff val="5000"/>
              </a:schemeClr>
            </a:gs>
            <a:gs pos="100000">
              <a:schemeClr val="accent1">
                <a:lumMod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0400" y="609600"/>
            <a:ext cx="11684000" cy="1422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60400" y="2019300"/>
            <a:ext cx="11684000" cy="67183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897" y="9258299"/>
            <a:ext cx="352045" cy="419101"/>
          </a:xfrm>
          <a:prstGeom prst="rect">
            <a:avLst/>
          </a:prstGeom>
          <a:ln w="12700">
            <a:miter lim="400000"/>
          </a:ln>
        </p:spPr>
        <p:txBody>
          <a:bodyPr wrap="none" lIns="50800" tIns="50800" rIns="50800" bIns="50800" anchor="ctr">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1pPr>
      <a:lvl2pPr marL="0" marR="0" indent="228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2pPr>
      <a:lvl3pPr marL="0" marR="0" indent="457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3pPr>
      <a:lvl4pPr marL="0" marR="0" indent="685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4pPr>
      <a:lvl5pPr marL="0" marR="0" indent="9144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5pPr>
      <a:lvl6pPr marL="0" marR="0" indent="11430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6pPr>
      <a:lvl7pPr marL="0" marR="0" indent="1371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7pPr>
      <a:lvl8pPr marL="0" marR="0" indent="1600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8pPr>
      <a:lvl9pPr marL="0" marR="0" indent="1828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9pPr>
    </p:titleStyle>
    <p:body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gunsite.com/" TargetMode="External"/><Relationship Id="rId7" Type="http://schemas.openxmlformats.org/officeDocument/2006/relationships/image" Target="../media/image1.emf"/><Relationship Id="rId2" Type="http://schemas.openxmlformats.org/officeDocument/2006/relationships/hyperlink" Target="https://sheepdogresponse.com/sheepdog-level-1/" TargetMode="External"/><Relationship Id="rId1" Type="http://schemas.openxmlformats.org/officeDocument/2006/relationships/slideLayout" Target="../slideLayouts/slideLayout1.xml"/><Relationship Id="rId6" Type="http://schemas.openxmlformats.org/officeDocument/2006/relationships/hyperlink" Target="http://www.stormmountain.com/" TargetMode="External"/><Relationship Id="rId5" Type="http://schemas.openxmlformats.org/officeDocument/2006/relationships/hyperlink" Target="https://thunderranchinc.com/" TargetMode="External"/><Relationship Id="rId4" Type="http://schemas.openxmlformats.org/officeDocument/2006/relationships/hyperlink" Target="http://www.sheepdogsafetytraining.com/what-we-do/"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17.tiff"/></Relationships>
</file>

<file path=ppt/slides/_rels/slide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emf"/><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0.(null)"/><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C1523-DF6D-ED49-9BB7-64A0EC09B6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2227" y="-1086300"/>
            <a:ext cx="9122079" cy="11805042"/>
          </a:xfrm>
          <a:prstGeom prst="rect">
            <a:avLst/>
          </a:prstGeom>
        </p:spPr>
      </p:pic>
      <p:sp>
        <p:nvSpPr>
          <p:cNvPr id="2" name="TextBox 1">
            <a:extLst>
              <a:ext uri="{FF2B5EF4-FFF2-40B4-BE49-F238E27FC236}">
                <a16:creationId xmlns:a16="http://schemas.microsoft.com/office/drawing/2014/main" id="{9A38CCA7-5F29-EC4B-B0FB-1406881F0B4A}"/>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3" name="Oval 2">
            <a:extLst>
              <a:ext uri="{FF2B5EF4-FFF2-40B4-BE49-F238E27FC236}">
                <a16:creationId xmlns:a16="http://schemas.microsoft.com/office/drawing/2014/main" id="{3029E08C-03E2-C242-9D09-7945C4441362}"/>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26479D-989B-0849-919D-005EF52BC92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
        <p:nvSpPr>
          <p:cNvPr id="141" name="Subtitle 2"/>
          <p:cNvSpPr txBox="1"/>
          <p:nvPr/>
        </p:nvSpPr>
        <p:spPr>
          <a:xfrm>
            <a:off x="971564" y="2137941"/>
            <a:ext cx="10757648" cy="5764694"/>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marL="457200" indent="-457200" algn="l"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There are approximately 20 million concealed carry permit 	     holders and nearly 1 million active law enforcement in the US,           over one-hundred-million gun owners, and over three hundred     million privately-owned guns,</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latin typeface="Avenir Light" panose="020B0402020203020204" pitchFamily="34" charset="77"/>
              </a:rPr>
              <a:t>A study ordered by the CDC and conducted by The National Academies’ Institute of Medicine and National Research Council reports that defensive gun uses (DGU’s) by victims are estimated to range annually from about 500,000 to more than 3 million, versus about 300,000 violent crimes involving firearms in 2008.</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latin typeface="Avenir Light" panose="020B0402020203020204" pitchFamily="34" charset="77"/>
              </a:rPr>
              <a:t>The same study estimated that there are 1,029,615 DGUs by civilians per year “for self-protection or for the protection of property at home, work, or elsewhere” with an estimate of 162,000 cases per year where someone “almost certainly would have been killed” if they “had not used a gun for protection.” This is in comparison to the 11,208 homicide deaths by firearm in the US in 2012.</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latin typeface="Avenir Light" panose="020B0402020203020204" pitchFamily="34" charset="77"/>
              </a:rPr>
              <a:t>These stats show that </a:t>
            </a:r>
            <a:r>
              <a:rPr lang="en-US" sz="2600" b="1" u="sng" dirty="0">
                <a:latin typeface="Avenir Light" panose="020B0402020203020204" pitchFamily="34" charset="77"/>
              </a:rPr>
              <a:t>fifteen times</a:t>
            </a:r>
            <a:r>
              <a:rPr lang="en-US" sz="2600" b="1" dirty="0">
                <a:latin typeface="Avenir Light" panose="020B0402020203020204" pitchFamily="34" charset="77"/>
              </a:rPr>
              <a:t> </a:t>
            </a:r>
            <a:r>
              <a:rPr lang="en-US" sz="2600" dirty="0">
                <a:latin typeface="Avenir Light" panose="020B0402020203020204" pitchFamily="34" charset="77"/>
              </a:rPr>
              <a:t>as many people’s lives are saved by legally armed civilians, than die at the hands of armed criminals.</a:t>
            </a:r>
            <a:endParaRPr sz="3200" dirty="0">
              <a:latin typeface="Calibri Light" panose="020F0302020204030204" pitchFamily="34" charset="0"/>
              <a:cs typeface="Calibri Light" panose="020F0302020204030204" pitchFamily="34" charset="0"/>
            </a:endParaRPr>
          </a:p>
        </p:txBody>
      </p:sp>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err="1">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a:t>
            </a: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 stats:</a:t>
            </a:r>
          </a:p>
        </p:txBody>
      </p:sp>
      <p:sp>
        <p:nvSpPr>
          <p:cNvPr id="5" name="TextBox 4">
            <a:extLst>
              <a:ext uri="{FF2B5EF4-FFF2-40B4-BE49-F238E27FC236}">
                <a16:creationId xmlns:a16="http://schemas.microsoft.com/office/drawing/2014/main" id="{55BE6117-F85F-EF47-BE48-C9A17D36FA18}"/>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09757A9B-9540-BF46-8B24-D59556FB7CC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Tree>
    <p:extLst>
      <p:ext uri="{BB962C8B-B14F-4D97-AF65-F5344CB8AC3E}">
        <p14:creationId xmlns:p14="http://schemas.microsoft.com/office/powerpoint/2010/main" val="33389559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85460" y="4251234"/>
            <a:ext cx="10337231" cy="432578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just" defTabSz="914400">
              <a:lnSpc>
                <a:spcPct val="90000"/>
              </a:lnSpc>
              <a:spcBef>
                <a:spcPts val="1000"/>
              </a:spcBef>
              <a:defRPr sz="3600">
                <a:latin typeface="Calibri"/>
                <a:ea typeface="Calibri"/>
                <a:cs typeface="Calibri"/>
                <a:sym typeface="Calibri"/>
              </a:defRPr>
            </a:pPr>
            <a:r>
              <a:rPr lang="en-US" sz="3600" dirty="0">
                <a:solidFill>
                  <a:schemeClr val="tx1"/>
                </a:solidFill>
                <a:latin typeface="Avenir Light" panose="020B0402020203020204" pitchFamily="34" charset="77"/>
                <a:cs typeface="Calibri Light" panose="020F0302020204030204" pitchFamily="34" charset="0"/>
              </a:rPr>
              <a:t>In order to effect real change and realistically save more innocent lives, a voluntary uniform standard must be established which respects the concerns of the community, while considering the demands on, and capabilities of, law enforcement.</a:t>
            </a:r>
          </a:p>
        </p:txBody>
      </p:sp>
      <p:sp>
        <p:nvSpPr>
          <p:cNvPr id="20" name="Rectangle 19">
            <a:extLst>
              <a:ext uri="{FF2B5EF4-FFF2-40B4-BE49-F238E27FC236}">
                <a16:creationId xmlns:a16="http://schemas.microsoft.com/office/drawing/2014/main" id="{54FD0043-0BB5-2A43-8739-0A7317FFA130}"/>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ANSWER:</a:t>
            </a:r>
          </a:p>
        </p:txBody>
      </p:sp>
      <p:sp>
        <p:nvSpPr>
          <p:cNvPr id="6" name="TextBox 5">
            <a:extLst>
              <a:ext uri="{FF2B5EF4-FFF2-40B4-BE49-F238E27FC236}">
                <a16:creationId xmlns:a16="http://schemas.microsoft.com/office/drawing/2014/main" id="{6D377F76-58D5-5D4F-8349-276BD0C37054}"/>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2A8C6809-463B-E84E-A86C-82F9561398FA}"/>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CD8E7FC0-5F29-2046-BECF-34CE7679889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87400115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79997" y="3066721"/>
            <a:ext cx="10465294" cy="4630979"/>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3200" dirty="0">
                <a:solidFill>
                  <a:schemeClr val="tx1"/>
                </a:solidFill>
                <a:latin typeface="Avenir Light" panose="020B0402020203020204" pitchFamily="34" charset="77"/>
                <a:sym typeface="Calibri"/>
              </a:rPr>
              <a:t>Meriam Webster Dictionary defines a</a:t>
            </a:r>
            <a:r>
              <a:rPr lang="en-US" sz="3200" dirty="0">
                <a:solidFill>
                  <a:schemeClr val="tx1"/>
                </a:solidFill>
                <a:latin typeface="Avenir Light" panose="020B0402020203020204" pitchFamily="34" charset="77"/>
              </a:rPr>
              <a:t> “good     Samaritan” </a:t>
            </a:r>
            <a:r>
              <a:rPr lang="en-US" sz="3200" dirty="0">
                <a:solidFill>
                  <a:schemeClr val="tx1"/>
                </a:solidFill>
                <a:latin typeface="Avenir Light" panose="020B0402020203020204" pitchFamily="34" charset="77"/>
                <a:sym typeface="Calibri"/>
              </a:rPr>
              <a:t>as: </a:t>
            </a:r>
            <a:r>
              <a:rPr lang="en-US" sz="3200" i="1" dirty="0">
                <a:solidFill>
                  <a:schemeClr val="tx1"/>
                </a:solidFill>
                <a:latin typeface="Avenir Light" panose="020B0402020203020204" pitchFamily="34" charset="77"/>
                <a:sym typeface="Calibri"/>
              </a:rPr>
              <a:t>a person who helps other people          and especially strangers when they have trouble.</a:t>
            </a:r>
          </a:p>
          <a:p>
            <a:pPr algn="l" defTabSz="914400">
              <a:lnSpc>
                <a:spcPct val="90000"/>
              </a:lnSpc>
              <a:spcBef>
                <a:spcPts val="1000"/>
              </a:spcBef>
              <a:defRPr sz="3600">
                <a:latin typeface="Calibri"/>
                <a:ea typeface="Calibri"/>
                <a:cs typeface="Calibri"/>
                <a:sym typeface="Calibri"/>
              </a:defRPr>
            </a:pPr>
            <a:endParaRPr lang="en-US" sz="3200" dirty="0">
              <a:solidFill>
                <a:schemeClr val="tx1"/>
              </a:solidFill>
              <a:latin typeface="Avenir Light" panose="020B0402020203020204" pitchFamily="34" charset="77"/>
              <a:sym typeface="Calibri"/>
            </a:endParaRPr>
          </a:p>
          <a:p>
            <a:pPr algn="just" defTabSz="914400">
              <a:lnSpc>
                <a:spcPct val="90000"/>
              </a:lnSpc>
              <a:spcBef>
                <a:spcPts val="1000"/>
              </a:spcBef>
              <a:defRPr sz="3600">
                <a:latin typeface="Calibri"/>
                <a:ea typeface="Calibri"/>
                <a:cs typeface="Calibri"/>
                <a:sym typeface="Calibri"/>
              </a:defRPr>
            </a:pPr>
            <a:r>
              <a:rPr lang="en-US" sz="3200" dirty="0">
                <a:solidFill>
                  <a:schemeClr val="tx1"/>
                </a:solidFill>
                <a:latin typeface="Avenir Light" panose="020B0402020203020204" pitchFamily="34" charset="77"/>
              </a:rPr>
              <a:t>A “Program” is defined by Meriam Webster as: </a:t>
            </a:r>
            <a:r>
              <a:rPr lang="en-US" sz="3200" i="1" dirty="0">
                <a:solidFill>
                  <a:schemeClr val="tx1"/>
                </a:solidFill>
                <a:latin typeface="Avenir Light" panose="020B0402020203020204" pitchFamily="34" charset="77"/>
              </a:rPr>
              <a:t>a plan or system under which action may be taken toward a goal</a:t>
            </a:r>
            <a:r>
              <a:rPr lang="en-US" sz="3200" dirty="0">
                <a:solidFill>
                  <a:schemeClr val="tx1"/>
                </a:solidFill>
                <a:latin typeface="Avenir Light" panose="020B0402020203020204" pitchFamily="34" charset="77"/>
              </a:rPr>
              <a:t>.</a:t>
            </a:r>
          </a:p>
          <a:p>
            <a:pPr algn="just" defTabSz="914400">
              <a:lnSpc>
                <a:spcPct val="90000"/>
              </a:lnSpc>
              <a:spcBef>
                <a:spcPts val="1000"/>
              </a:spcBef>
              <a:defRPr sz="3600">
                <a:latin typeface="Calibri"/>
                <a:ea typeface="Calibri"/>
                <a:cs typeface="Calibri"/>
                <a:sym typeface="Calibri"/>
              </a:defRPr>
            </a:pPr>
            <a:endParaRPr lang="en-US" sz="3200" dirty="0">
              <a:solidFill>
                <a:schemeClr val="tx1"/>
              </a:solidFill>
              <a:latin typeface="Avenir Light" panose="020B0402020203020204" pitchFamily="34" charset="77"/>
              <a:sym typeface="Calibri"/>
            </a:endParaRPr>
          </a:p>
          <a:p>
            <a:pPr algn="just" defTabSz="914400">
              <a:lnSpc>
                <a:spcPct val="90000"/>
              </a:lnSpc>
              <a:spcBef>
                <a:spcPts val="1000"/>
              </a:spcBef>
              <a:defRPr sz="3600">
                <a:latin typeface="Calibri"/>
                <a:ea typeface="Calibri"/>
                <a:cs typeface="Calibri"/>
                <a:sym typeface="Calibri"/>
              </a:defRPr>
            </a:pPr>
            <a:r>
              <a:rPr lang="en-US" sz="3200" dirty="0">
                <a:solidFill>
                  <a:schemeClr val="tx1"/>
                </a:solidFill>
                <a:latin typeface="Avenir Light" panose="020B0402020203020204" pitchFamily="34" charset="77"/>
                <a:sym typeface="Calibri"/>
              </a:rPr>
              <a:t>The Samaritan Program is: </a:t>
            </a:r>
            <a:r>
              <a:rPr lang="en-US" sz="3200" i="1" dirty="0">
                <a:solidFill>
                  <a:schemeClr val="tx1"/>
                </a:solidFill>
                <a:latin typeface="Avenir Light" panose="020B0402020203020204" pitchFamily="34" charset="77"/>
                <a:sym typeface="Calibri"/>
              </a:rPr>
              <a:t>a system that enables people to help other people when they have trouble so that action may be taken toward the goal of saving lives.</a:t>
            </a:r>
          </a:p>
        </p:txBody>
      </p:sp>
      <p:sp>
        <p:nvSpPr>
          <p:cNvPr id="10" name="Rectangle 9">
            <a:extLst>
              <a:ext uri="{FF2B5EF4-FFF2-40B4-BE49-F238E27FC236}">
                <a16:creationId xmlns:a16="http://schemas.microsoft.com/office/drawing/2014/main" id="{F883CCA5-906F-3240-93A1-4692DF85F40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NAME:</a:t>
            </a:r>
          </a:p>
        </p:txBody>
      </p:sp>
      <p:sp>
        <p:nvSpPr>
          <p:cNvPr id="5" name="TextBox 4">
            <a:extLst>
              <a:ext uri="{FF2B5EF4-FFF2-40B4-BE49-F238E27FC236}">
                <a16:creationId xmlns:a16="http://schemas.microsoft.com/office/drawing/2014/main" id="{61B4B758-994B-3648-A43F-DFF3892E7093}"/>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6F76E0E7-DEF4-FB4F-8D63-17E873A5AA4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AD74E64A-8390-8C43-8BD8-E762CA79498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94792120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083513" y="4503907"/>
            <a:ext cx="11488993" cy="5506168"/>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3200" dirty="0">
                <a:solidFill>
                  <a:schemeClr val="tx1"/>
                </a:solidFill>
                <a:latin typeface="Avenir Light" panose="020B0402020203020204" pitchFamily="34" charset="77"/>
                <a:sym typeface="Calibri"/>
              </a:rPr>
              <a:t>The Samaritan Program logo’s symbolism:</a:t>
            </a:r>
          </a:p>
          <a:p>
            <a:pPr algn="l" defTabSz="914400">
              <a:lnSpc>
                <a:spcPct val="90000"/>
              </a:lnSpc>
              <a:spcBef>
                <a:spcPts val="1000"/>
              </a:spcBef>
              <a:defRPr sz="3600">
                <a:latin typeface="Calibri"/>
                <a:ea typeface="Calibri"/>
                <a:cs typeface="Calibri"/>
                <a:sym typeface="Calibri"/>
              </a:defRPr>
            </a:pPr>
            <a:endParaRPr lang="en-US" sz="3200" dirty="0">
              <a:solidFill>
                <a:schemeClr val="tx1"/>
              </a:solidFill>
              <a:latin typeface="Avenir Light" panose="020B0402020203020204" pitchFamily="34" charset="77"/>
              <a:sym typeface="Calibri"/>
            </a:endParaRPr>
          </a:p>
          <a:p>
            <a:pPr marL="685800" indent="-6858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3200" dirty="0">
                <a:solidFill>
                  <a:schemeClr val="tx1"/>
                </a:solidFill>
                <a:latin typeface="Avenir Light" panose="020B0402020203020204" pitchFamily="34" charset="77"/>
                <a:sym typeface="Calibri"/>
              </a:rPr>
              <a:t>The shield represents protection, </a:t>
            </a:r>
          </a:p>
          <a:p>
            <a:pPr marL="685800" indent="-6858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3200" dirty="0">
                <a:solidFill>
                  <a:schemeClr val="tx1"/>
                </a:solidFill>
                <a:latin typeface="Avenir Light" panose="020B0402020203020204" pitchFamily="34" charset="77"/>
                <a:sym typeface="Calibri"/>
              </a:rPr>
              <a:t>Black represents the forces of darkness or evil, </a:t>
            </a:r>
          </a:p>
          <a:p>
            <a:pPr marL="685800" indent="-6858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3200" dirty="0">
                <a:solidFill>
                  <a:schemeClr val="tx1"/>
                </a:solidFill>
                <a:latin typeface="Avenir Light" panose="020B0402020203020204" pitchFamily="34" charset="77"/>
                <a:sym typeface="Calibri"/>
              </a:rPr>
              <a:t>Blue represents law enforcement, and law and order, </a:t>
            </a:r>
          </a:p>
          <a:p>
            <a:pPr marL="685800" indent="-6858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3200" dirty="0">
                <a:solidFill>
                  <a:schemeClr val="tx1"/>
                </a:solidFill>
                <a:latin typeface="Avenir Light" panose="020B0402020203020204" pitchFamily="34" charset="77"/>
                <a:sym typeface="Calibri"/>
              </a:rPr>
              <a:t>The sword represents the fight between good and evil, </a:t>
            </a:r>
          </a:p>
          <a:p>
            <a:pPr marL="685800" indent="-6858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3200" dirty="0">
                <a:solidFill>
                  <a:schemeClr val="tx1"/>
                </a:solidFill>
                <a:latin typeface="Avenir Light" panose="020B0402020203020204" pitchFamily="34" charset="77"/>
                <a:sym typeface="Calibri"/>
              </a:rPr>
              <a:t>The caduceus’ winged snakes, represent medical care.</a:t>
            </a:r>
          </a:p>
          <a:p>
            <a:pPr algn="just" defTabSz="914400">
              <a:lnSpc>
                <a:spcPct val="90000"/>
              </a:lnSpc>
              <a:spcBef>
                <a:spcPts val="1000"/>
              </a:spcBef>
              <a:defRPr sz="3600">
                <a:latin typeface="Calibri"/>
                <a:ea typeface="Calibri"/>
                <a:cs typeface="Calibri"/>
                <a:sym typeface="Calibri"/>
              </a:defRPr>
            </a:pPr>
            <a:r>
              <a:rPr lang="en-US" sz="4800" dirty="0">
                <a:solidFill>
                  <a:schemeClr val="tx1"/>
                </a:solidFill>
                <a:latin typeface="Calibri Light" panose="020F0302020204030204" pitchFamily="34" charset="0"/>
                <a:cs typeface="Calibri Light" panose="020F0302020204030204" pitchFamily="34" charset="0"/>
                <a:sym typeface="Calibri"/>
              </a:rPr>
              <a:t> </a:t>
            </a:r>
          </a:p>
        </p:txBody>
      </p:sp>
      <p:sp>
        <p:nvSpPr>
          <p:cNvPr id="8" name="Rectangle 7">
            <a:extLst>
              <a:ext uri="{FF2B5EF4-FFF2-40B4-BE49-F238E27FC236}">
                <a16:creationId xmlns:a16="http://schemas.microsoft.com/office/drawing/2014/main" id="{5E93EDC1-3B38-9D44-9DC1-D1808021F874}"/>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LOGO:</a:t>
            </a:r>
          </a:p>
        </p:txBody>
      </p:sp>
      <p:sp>
        <p:nvSpPr>
          <p:cNvPr id="5" name="TextBox 4">
            <a:extLst>
              <a:ext uri="{FF2B5EF4-FFF2-40B4-BE49-F238E27FC236}">
                <a16:creationId xmlns:a16="http://schemas.microsoft.com/office/drawing/2014/main" id="{24F989A9-F408-374D-9EA5-B800D160DABC}"/>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CEA200E4-4291-754F-BA99-F9994F4306F8}"/>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0" name="Picture 9">
            <a:extLst>
              <a:ext uri="{FF2B5EF4-FFF2-40B4-BE49-F238E27FC236}">
                <a16:creationId xmlns:a16="http://schemas.microsoft.com/office/drawing/2014/main" id="{39ACB74B-17E5-214A-A006-46539A93FB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7259898" y="10455"/>
            <a:ext cx="6228998" cy="6296215"/>
          </a:xfrm>
          <a:prstGeom prst="rect">
            <a:avLst/>
          </a:prstGeom>
        </p:spPr>
      </p:pic>
    </p:spTree>
    <p:extLst>
      <p:ext uri="{BB962C8B-B14F-4D97-AF65-F5344CB8AC3E}">
        <p14:creationId xmlns:p14="http://schemas.microsoft.com/office/powerpoint/2010/main" val="74447890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074463" y="2193696"/>
            <a:ext cx="10654749" cy="432578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800" dirty="0">
                <a:latin typeface="Avenir Light" panose="020B0402020203020204" pitchFamily="34" charset="77"/>
                <a:sym typeface="Calibri"/>
              </a:rPr>
              <a:t>Anyone who keeps a gun in their home, legally carries a                  concealed weapon in public, or has one at their place of            work will benefit from The Samaritan Program’s combined medical, firearms, communication, and safety protocols. </a:t>
            </a:r>
          </a:p>
          <a:p>
            <a:pPr algn="just" defTabSz="914400">
              <a:lnSpc>
                <a:spcPct val="90000"/>
              </a:lnSpc>
              <a:spcBef>
                <a:spcPts val="1000"/>
              </a:spcBef>
              <a:defRPr sz="3600">
                <a:latin typeface="Calibri"/>
                <a:ea typeface="Calibri"/>
                <a:cs typeface="Calibri"/>
                <a:sym typeface="Calibri"/>
              </a:defRPr>
            </a:pPr>
            <a:r>
              <a:rPr lang="en-US" sz="2800" dirty="0">
                <a:latin typeface="Avenir Light" panose="020B0402020203020204" pitchFamily="34" charset="77"/>
                <a:sym typeface="Calibri"/>
              </a:rPr>
              <a:t>This standardized formula will be replicated and franchised around the country, providing a broad segment of the population with a  valuable baseline of life-saving knowledge. </a:t>
            </a:r>
          </a:p>
          <a:p>
            <a:pPr algn="just" defTabSz="914400">
              <a:lnSpc>
                <a:spcPct val="90000"/>
              </a:lnSpc>
              <a:spcBef>
                <a:spcPts val="1000"/>
              </a:spcBef>
              <a:defRPr sz="3600">
                <a:latin typeface="Calibri"/>
                <a:ea typeface="Calibri"/>
                <a:cs typeface="Calibri"/>
                <a:sym typeface="Calibri"/>
              </a:defRPr>
            </a:pPr>
            <a:r>
              <a:rPr lang="en-US" sz="2800" dirty="0">
                <a:latin typeface="Avenir Light" panose="020B0402020203020204" pitchFamily="34" charset="77"/>
                <a:sym typeface="Calibri"/>
              </a:rPr>
              <a:t>By appropriately vetting, training, and equipping these good Samaritans, whether civilian or sworn law enforcement, community safety is greatly enhanced, and their own personal safety is greatly improved.</a:t>
            </a:r>
          </a:p>
          <a:p>
            <a:pPr algn="just" defTabSz="914400">
              <a:lnSpc>
                <a:spcPct val="90000"/>
              </a:lnSpc>
              <a:spcBef>
                <a:spcPts val="1000"/>
              </a:spcBef>
              <a:defRPr sz="3600">
                <a:latin typeface="Calibri"/>
                <a:ea typeface="Calibri"/>
                <a:cs typeface="Calibri"/>
                <a:sym typeface="Calibri"/>
              </a:defRPr>
            </a:pPr>
            <a:r>
              <a:rPr lang="en-US" sz="2800" dirty="0">
                <a:latin typeface="Avenir Light" panose="020B0402020203020204" pitchFamily="34" charset="77"/>
                <a:cs typeface="Calibri Light" panose="020F0302020204030204" pitchFamily="34" charset="0"/>
                <a:sym typeface="Calibri"/>
              </a:rPr>
              <a:t>Our goal is to educate all law enforcement and civilians about the life-saving aspects of the Samaritan Program so that every encounter between these segments of society is a safe one. </a:t>
            </a:r>
          </a:p>
          <a:p>
            <a:pPr algn="just" defTabSz="914400">
              <a:lnSpc>
                <a:spcPct val="90000"/>
              </a:lnSpc>
              <a:spcBef>
                <a:spcPts val="1000"/>
              </a:spcBef>
              <a:defRPr sz="3600">
                <a:latin typeface="Calibri"/>
                <a:ea typeface="Calibri"/>
                <a:cs typeface="Calibri"/>
                <a:sym typeface="Calibri"/>
              </a:defRPr>
            </a:pPr>
            <a:r>
              <a:rPr lang="en-US" sz="2800" dirty="0">
                <a:latin typeface="Avenir Light" panose="020B0402020203020204" pitchFamily="34" charset="77"/>
                <a:cs typeface="Calibri Light" panose="020F0302020204030204" pitchFamily="34" charset="0"/>
                <a:sym typeface="Calibri"/>
              </a:rPr>
              <a:t>It only takes a moment for discernment to prevent a tragedy.</a:t>
            </a:r>
            <a:endParaRPr sz="2800" dirty="0">
              <a:latin typeface="Avenir Light" panose="020B0402020203020204" pitchFamily="34" charset="77"/>
              <a:cs typeface="Calibri Light" panose="020F0302020204030204" pitchFamily="34" charset="0"/>
            </a:endParaRPr>
          </a:p>
        </p:txBody>
      </p:sp>
      <p:sp>
        <p:nvSpPr>
          <p:cNvPr id="20" name="Rectangle 19">
            <a:extLst>
              <a:ext uri="{FF2B5EF4-FFF2-40B4-BE49-F238E27FC236}">
                <a16:creationId xmlns:a16="http://schemas.microsoft.com/office/drawing/2014/main" id="{54FD0043-0BB5-2A43-8739-0A7317FFA130}"/>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plan:</a:t>
            </a:r>
          </a:p>
        </p:txBody>
      </p:sp>
      <p:sp>
        <p:nvSpPr>
          <p:cNvPr id="5" name="TextBox 4">
            <a:extLst>
              <a:ext uri="{FF2B5EF4-FFF2-40B4-BE49-F238E27FC236}">
                <a16:creationId xmlns:a16="http://schemas.microsoft.com/office/drawing/2014/main" id="{75DA0B15-8370-6740-9A24-65442B63A990}"/>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3D70FE73-8F22-C648-8DE9-D6D2ECC30B8D}"/>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38314F70-862C-FA48-8D02-961BC49EC85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4347697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967409" y="3121844"/>
            <a:ext cx="10336708" cy="5624591"/>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dirty="0">
                <a:solidFill>
                  <a:schemeClr val="tx1"/>
                </a:solidFill>
                <a:latin typeface="Avenir Light" panose="020B0402020203020204" pitchFamily="34" charset="77"/>
                <a:ea typeface="HGMaruGothicMPRO" panose="020F0600000000000000" pitchFamily="34" charset="-128"/>
                <a:cs typeface="Gurmukhi Sangam MN" panose="02000400000000000000" pitchFamily="2" charset="0"/>
              </a:rPr>
              <a:t>In the simplest terms, The Samaritan Program      is intended to teach participants to:</a:t>
            </a:r>
          </a:p>
          <a:p>
            <a:pPr algn="l" defTabSz="914400">
              <a:lnSpc>
                <a:spcPct val="90000"/>
              </a:lnSpc>
              <a:spcBef>
                <a:spcPts val="1000"/>
              </a:spcBef>
              <a:defRPr sz="3600">
                <a:latin typeface="Calibri"/>
                <a:ea typeface="Calibri"/>
                <a:cs typeface="Calibri"/>
                <a:sym typeface="Calibri"/>
              </a:defRPr>
            </a:pPr>
            <a:endParaRPr lang="en-US" dirty="0">
              <a:solidFill>
                <a:schemeClr val="tx1"/>
              </a:solidFill>
              <a:latin typeface="Avenir Light" panose="020B0402020203020204" pitchFamily="34" charset="77"/>
              <a:ea typeface="HGMaruGothicMPRO" panose="020F0600000000000000" pitchFamily="34" charset="-128"/>
              <a:cs typeface="Gurmukhi Sangam MN" panose="02000400000000000000" pitchFamily="2" charset="0"/>
            </a:endParaRPr>
          </a:p>
          <a:p>
            <a:pPr algn="l" defTabSz="914400">
              <a:lnSpc>
                <a:spcPct val="90000"/>
              </a:lnSpc>
              <a:spcBef>
                <a:spcPts val="1000"/>
              </a:spcBef>
              <a:defRPr sz="3600">
                <a:latin typeface="Calibri"/>
                <a:ea typeface="Calibri"/>
                <a:cs typeface="Calibri"/>
                <a:sym typeface="Calibri"/>
              </a:defRPr>
            </a:pPr>
            <a:r>
              <a:rPr lang="en-US" sz="6000" dirty="0">
                <a:solidFill>
                  <a:srgbClr val="C00000"/>
                </a:solidFill>
                <a:latin typeface="Avenir Light" panose="020B0402020203020204" pitchFamily="34" charset="77"/>
                <a:ea typeface="HGMaruGothicMPRO" panose="020F0600000000000000" pitchFamily="34" charset="-128"/>
                <a:cs typeface="Gurmukhi Sangam MN" panose="02000400000000000000" pitchFamily="2" charset="0"/>
              </a:rPr>
              <a:t>		</a:t>
            </a:r>
            <a:r>
              <a:rPr lang="en-US" sz="4800" dirty="0">
                <a:solidFill>
                  <a:srgbClr val="C00000"/>
                </a:solidFill>
                <a:latin typeface="Avenir Light" panose="020B0402020203020204" pitchFamily="34" charset="77"/>
                <a:ea typeface="HGMaruGothicMPRO" panose="020F0600000000000000" pitchFamily="34" charset="-128"/>
                <a:cs typeface="Gurmukhi Sangam MN" panose="02000400000000000000" pitchFamily="2" charset="0"/>
              </a:rPr>
              <a:t>S</a:t>
            </a:r>
            <a:r>
              <a:rPr lang="en-US" sz="4800" dirty="0">
                <a:solidFill>
                  <a:schemeClr val="tx1"/>
                </a:solidFill>
                <a:latin typeface="Avenir Light" panose="020B0402020203020204" pitchFamily="34" charset="77"/>
                <a:ea typeface="HGMaruGothicMPRO" panose="020F0600000000000000" pitchFamily="34" charset="-128"/>
                <a:cs typeface="Gurmukhi Sangam MN" panose="02000400000000000000" pitchFamily="2" charset="0"/>
              </a:rPr>
              <a:t>ave Lives</a:t>
            </a:r>
          </a:p>
          <a:p>
            <a:pPr algn="l" defTabSz="914400">
              <a:lnSpc>
                <a:spcPct val="90000"/>
              </a:lnSpc>
              <a:spcBef>
                <a:spcPts val="1000"/>
              </a:spcBef>
              <a:defRPr sz="3600">
                <a:latin typeface="Calibri"/>
                <a:ea typeface="Calibri"/>
                <a:cs typeface="Calibri"/>
                <a:sym typeface="Calibri"/>
              </a:defRPr>
            </a:pPr>
            <a:r>
              <a:rPr lang="en-US" sz="4800" dirty="0">
                <a:solidFill>
                  <a:schemeClr val="tx1"/>
                </a:solidFill>
                <a:latin typeface="Avenir Light" panose="020B0402020203020204" pitchFamily="34" charset="77"/>
                <a:ea typeface="HGMaruGothicMPRO" panose="020F0600000000000000" pitchFamily="34" charset="-128"/>
                <a:cs typeface="Gurmukhi Sangam MN" panose="02000400000000000000" pitchFamily="2" charset="0"/>
              </a:rPr>
              <a:t>		</a:t>
            </a:r>
            <a:r>
              <a:rPr lang="en-US" sz="4800" dirty="0">
                <a:solidFill>
                  <a:srgbClr val="C00000"/>
                </a:solidFill>
                <a:latin typeface="Avenir Light" panose="020B0402020203020204" pitchFamily="34" charset="77"/>
                <a:ea typeface="HGMaruGothicMPRO" panose="020F0600000000000000" pitchFamily="34" charset="-128"/>
                <a:cs typeface="Gurmukhi Sangam MN" panose="02000400000000000000" pitchFamily="2" charset="0"/>
              </a:rPr>
              <a:t>O</a:t>
            </a:r>
            <a:r>
              <a:rPr lang="en-US" sz="4800" dirty="0">
                <a:solidFill>
                  <a:schemeClr val="tx1"/>
                </a:solidFill>
                <a:latin typeface="Avenir Light" panose="020B0402020203020204" pitchFamily="34" charset="77"/>
                <a:ea typeface="HGMaruGothicMPRO" panose="020F0600000000000000" pitchFamily="34" charset="-128"/>
                <a:cs typeface="Gurmukhi Sangam MN" panose="02000400000000000000" pitchFamily="2" charset="0"/>
              </a:rPr>
              <a:t>vercome Threats</a:t>
            </a:r>
          </a:p>
          <a:p>
            <a:pPr algn="l" defTabSz="914400">
              <a:lnSpc>
                <a:spcPct val="90000"/>
              </a:lnSpc>
              <a:spcBef>
                <a:spcPts val="1000"/>
              </a:spcBef>
              <a:defRPr sz="3600">
                <a:latin typeface="Calibri"/>
                <a:ea typeface="Calibri"/>
                <a:cs typeface="Calibri"/>
                <a:sym typeface="Calibri"/>
              </a:defRPr>
            </a:pPr>
            <a:r>
              <a:rPr lang="en-US" sz="4800" dirty="0">
                <a:solidFill>
                  <a:schemeClr val="tx1"/>
                </a:solidFill>
                <a:latin typeface="Avenir Light" panose="020B0402020203020204" pitchFamily="34" charset="77"/>
                <a:ea typeface="HGMaruGothicMPRO" panose="020F0600000000000000" pitchFamily="34" charset="-128"/>
                <a:cs typeface="Gurmukhi Sangam MN" panose="02000400000000000000" pitchFamily="2" charset="0"/>
              </a:rPr>
              <a:t>		</a:t>
            </a:r>
            <a:r>
              <a:rPr lang="en-US" sz="4800" dirty="0">
                <a:solidFill>
                  <a:srgbClr val="C00000"/>
                </a:solidFill>
                <a:latin typeface="Avenir Light" panose="020B0402020203020204" pitchFamily="34" charset="77"/>
                <a:ea typeface="HGMaruGothicMPRO" panose="020F0600000000000000" pitchFamily="34" charset="-128"/>
                <a:cs typeface="Gurmukhi Sangam MN" panose="02000400000000000000" pitchFamily="2" charset="0"/>
              </a:rPr>
              <a:t>P</a:t>
            </a:r>
            <a:r>
              <a:rPr lang="en-US" sz="4800" dirty="0">
                <a:solidFill>
                  <a:schemeClr val="tx1"/>
                </a:solidFill>
                <a:latin typeface="Avenir Light" panose="020B0402020203020204" pitchFamily="34" charset="77"/>
                <a:ea typeface="HGMaruGothicMPRO" panose="020F0600000000000000" pitchFamily="34" charset="-128"/>
                <a:cs typeface="Gurmukhi Sangam MN" panose="02000400000000000000" pitchFamily="2" charset="0"/>
              </a:rPr>
              <a:t>rotect Others</a:t>
            </a:r>
            <a:endParaRPr sz="4800" dirty="0">
              <a:solidFill>
                <a:schemeClr val="tx1"/>
              </a:solidFill>
              <a:latin typeface="Avenir Light" panose="020B0402020203020204" pitchFamily="34" charset="77"/>
              <a:ea typeface="HGMaruGothicMPRO" panose="020F0600000000000000" pitchFamily="34" charset="-128"/>
              <a:cs typeface="Gurmukhi Sangam MN" panose="02000400000000000000" pitchFamily="2" charset="0"/>
            </a:endParaRPr>
          </a:p>
        </p:txBody>
      </p:sp>
      <p:sp>
        <p:nvSpPr>
          <p:cNvPr id="18" name="Rectangle 17">
            <a:extLst>
              <a:ext uri="{FF2B5EF4-FFF2-40B4-BE49-F238E27FC236}">
                <a16:creationId xmlns:a16="http://schemas.microsoft.com/office/drawing/2014/main" id="{A5AD3883-2BFC-574A-8538-1F3964C33942}"/>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S.O.P.:</a:t>
            </a:r>
          </a:p>
        </p:txBody>
      </p:sp>
      <p:sp>
        <p:nvSpPr>
          <p:cNvPr id="5" name="TextBox 4">
            <a:extLst>
              <a:ext uri="{FF2B5EF4-FFF2-40B4-BE49-F238E27FC236}">
                <a16:creationId xmlns:a16="http://schemas.microsoft.com/office/drawing/2014/main" id="{14DD01D0-9F3E-204A-9B17-B94AE5B914E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4A2DB900-05C3-FF45-AA3C-E59295EA45DE}"/>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C83DF22D-167F-AE4B-81BD-87FECA77036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3499090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1" name="GUARDIAN CORPS is the nationwide standard for the training and certification of self-determined gun owners, concealed carry permit holders, community leaders, and anyone with the desire to safeguard their home, workplace, and community.…"/>
          <p:cNvSpPr txBox="1">
            <a:spLocks noGrp="1"/>
          </p:cNvSpPr>
          <p:nvPr>
            <p:ph type="body" idx="1"/>
          </p:nvPr>
        </p:nvSpPr>
        <p:spPr>
          <a:xfrm>
            <a:off x="1193874" y="3352800"/>
            <a:ext cx="10774969" cy="5070764"/>
          </a:xfrm>
          <a:prstGeom prst="rect">
            <a:avLst/>
          </a:prstGeom>
        </p:spPr>
        <p:txBody>
          <a:bodyPr>
            <a:normAutofit/>
          </a:bodyPr>
          <a:lstStyle/>
          <a:p>
            <a:pPr marL="0" indent="0" algn="just" defTabSz="914400">
              <a:lnSpc>
                <a:spcPct val="90000"/>
              </a:lnSpc>
              <a:spcBef>
                <a:spcPts val="1000"/>
              </a:spcBef>
              <a:buClrTx/>
              <a:buSzTx/>
              <a:buFont typeface="Arial"/>
              <a:buNone/>
              <a:defRPr sz="4000">
                <a:solidFill>
                  <a:srgbClr val="76D6FF"/>
                </a:solidFill>
                <a:latin typeface="Calibri"/>
                <a:ea typeface="Calibri"/>
                <a:cs typeface="Calibri"/>
                <a:sym typeface="Calibri"/>
              </a:defRPr>
            </a:pPr>
            <a:r>
              <a:rPr lang="en-US" sz="3400" dirty="0">
                <a:solidFill>
                  <a:schemeClr val="tx1"/>
                </a:solidFill>
                <a:latin typeface="Avenir Light" panose="020B0402020203020204" pitchFamily="34" charset="77"/>
                <a:ea typeface="Marker Felt"/>
                <a:cs typeface="Calibri Light" panose="020F0302020204030204" pitchFamily="34" charset="0"/>
                <a:sym typeface="Marker Felt"/>
              </a:rPr>
              <a:t>The Samaritan Program </a:t>
            </a:r>
            <a:r>
              <a:rPr lang="en-US" sz="3400" dirty="0">
                <a:solidFill>
                  <a:schemeClr val="tx1"/>
                </a:solidFill>
                <a:latin typeface="Avenir Light" panose="020B0402020203020204" pitchFamily="34" charset="77"/>
                <a:cs typeface="Calibri Light" panose="020F0302020204030204" pitchFamily="34" charset="0"/>
              </a:rPr>
              <a:t>will vet, </a:t>
            </a:r>
            <a:r>
              <a:rPr sz="3400" dirty="0">
                <a:solidFill>
                  <a:schemeClr val="tx1"/>
                </a:solidFill>
                <a:latin typeface="Avenir Light" panose="020B0402020203020204" pitchFamily="34" charset="77"/>
                <a:cs typeface="Calibri Light" panose="020F0302020204030204" pitchFamily="34" charset="0"/>
              </a:rPr>
              <a:t>train</a:t>
            </a:r>
            <a:r>
              <a:rPr lang="en-US" sz="3400" dirty="0">
                <a:solidFill>
                  <a:schemeClr val="tx1"/>
                </a:solidFill>
                <a:latin typeface="Avenir Light" panose="020B0402020203020204" pitchFamily="34" charset="77"/>
                <a:cs typeface="Calibri Light" panose="020F0302020204030204" pitchFamily="34" charset="0"/>
              </a:rPr>
              <a:t>, </a:t>
            </a:r>
            <a:r>
              <a:rPr sz="3400" dirty="0">
                <a:solidFill>
                  <a:schemeClr val="tx1"/>
                </a:solidFill>
                <a:latin typeface="Avenir Light" panose="020B0402020203020204" pitchFamily="34" charset="77"/>
                <a:cs typeface="Calibri Light" panose="020F0302020204030204" pitchFamily="34" charset="0"/>
              </a:rPr>
              <a:t>and certif</a:t>
            </a:r>
            <a:r>
              <a:rPr lang="en-US" sz="3400" dirty="0">
                <a:solidFill>
                  <a:schemeClr val="tx1"/>
                </a:solidFill>
                <a:latin typeface="Avenir Light" panose="020B0402020203020204" pitchFamily="34" charset="77"/>
                <a:cs typeface="Calibri Light" panose="020F0302020204030204" pitchFamily="34" charset="0"/>
              </a:rPr>
              <a:t>y </a:t>
            </a:r>
            <a:r>
              <a:rPr sz="3400" dirty="0">
                <a:solidFill>
                  <a:schemeClr val="tx1"/>
                </a:solidFill>
                <a:latin typeface="Avenir Light" panose="020B0402020203020204" pitchFamily="34" charset="77"/>
                <a:cs typeface="Calibri Light" panose="020F0302020204030204" pitchFamily="34" charset="0"/>
              </a:rPr>
              <a:t>gun owners, concealed carry</a:t>
            </a:r>
            <a:r>
              <a:rPr lang="en-US" sz="3400" dirty="0">
                <a:solidFill>
                  <a:schemeClr val="tx1"/>
                </a:solidFill>
                <a:latin typeface="Avenir Light" panose="020B0402020203020204" pitchFamily="34" charset="77"/>
                <a:cs typeface="Calibri Light" panose="020F0302020204030204" pitchFamily="34" charset="0"/>
              </a:rPr>
              <a:t> </a:t>
            </a:r>
            <a:r>
              <a:rPr sz="3400" dirty="0">
                <a:solidFill>
                  <a:schemeClr val="tx1"/>
                </a:solidFill>
                <a:latin typeface="Avenir Light" panose="020B0402020203020204" pitchFamily="34" charset="77"/>
                <a:cs typeface="Calibri Light" panose="020F0302020204030204" pitchFamily="34" charset="0"/>
              </a:rPr>
              <a:t>permit holders, </a:t>
            </a:r>
            <a:r>
              <a:rPr lang="en-US" sz="3400" dirty="0">
                <a:solidFill>
                  <a:schemeClr val="tx1"/>
                </a:solidFill>
                <a:latin typeface="Avenir Light" panose="020B0402020203020204" pitchFamily="34" charset="77"/>
                <a:cs typeface="Calibri Light" panose="020F0302020204030204" pitchFamily="34" charset="0"/>
              </a:rPr>
              <a:t>instructors, law enforcement, </a:t>
            </a:r>
            <a:r>
              <a:rPr sz="3400" dirty="0">
                <a:solidFill>
                  <a:schemeClr val="tx1"/>
                </a:solidFill>
                <a:latin typeface="Avenir Light" panose="020B0402020203020204" pitchFamily="34" charset="77"/>
                <a:cs typeface="Calibri Light" panose="020F0302020204030204" pitchFamily="34" charset="0"/>
              </a:rPr>
              <a:t>and</a:t>
            </a:r>
            <a:r>
              <a:rPr lang="en-US" sz="3400" dirty="0">
                <a:solidFill>
                  <a:schemeClr val="tx1"/>
                </a:solidFill>
                <a:latin typeface="Avenir Light" panose="020B0402020203020204" pitchFamily="34" charset="77"/>
                <a:cs typeface="Calibri Light" panose="020F0302020204030204" pitchFamily="34" charset="0"/>
              </a:rPr>
              <a:t> everyone </a:t>
            </a:r>
            <a:r>
              <a:rPr sz="3400" dirty="0">
                <a:solidFill>
                  <a:schemeClr val="tx1"/>
                </a:solidFill>
                <a:latin typeface="Avenir Light" panose="020B0402020203020204" pitchFamily="34" charset="77"/>
                <a:cs typeface="Calibri Light" panose="020F0302020204030204" pitchFamily="34" charset="0"/>
              </a:rPr>
              <a:t>desir</a:t>
            </a:r>
            <a:r>
              <a:rPr lang="en-US" sz="3400" dirty="0">
                <a:solidFill>
                  <a:schemeClr val="tx1"/>
                </a:solidFill>
                <a:latin typeface="Avenir Light" panose="020B0402020203020204" pitchFamily="34" charset="77"/>
                <a:cs typeface="Calibri Light" panose="020F0302020204030204" pitchFamily="34" charset="0"/>
              </a:rPr>
              <a:t>ing</a:t>
            </a:r>
            <a:r>
              <a:rPr sz="3400" dirty="0">
                <a:solidFill>
                  <a:schemeClr val="tx1"/>
                </a:solidFill>
                <a:latin typeface="Avenir Light" panose="020B0402020203020204" pitchFamily="34" charset="77"/>
                <a:cs typeface="Calibri Light" panose="020F0302020204030204" pitchFamily="34" charset="0"/>
              </a:rPr>
              <a:t> to safeguard their home</a:t>
            </a:r>
            <a:r>
              <a:rPr lang="en-US" sz="3400" dirty="0">
                <a:solidFill>
                  <a:schemeClr val="tx1"/>
                </a:solidFill>
                <a:latin typeface="Avenir Light" panose="020B0402020203020204" pitchFamily="34" charset="77"/>
                <a:cs typeface="Calibri Light" panose="020F0302020204030204" pitchFamily="34" charset="0"/>
              </a:rPr>
              <a:t>s</a:t>
            </a:r>
            <a:r>
              <a:rPr sz="3400" dirty="0">
                <a:solidFill>
                  <a:schemeClr val="tx1"/>
                </a:solidFill>
                <a:latin typeface="Avenir Light" panose="020B0402020203020204" pitchFamily="34" charset="77"/>
                <a:cs typeface="Calibri Light" panose="020F0302020204030204" pitchFamily="34" charset="0"/>
              </a:rPr>
              <a:t>, workplace</a:t>
            </a:r>
            <a:r>
              <a:rPr lang="en-US" sz="3400" dirty="0">
                <a:solidFill>
                  <a:schemeClr val="tx1"/>
                </a:solidFill>
                <a:latin typeface="Avenir Light" panose="020B0402020203020204" pitchFamily="34" charset="77"/>
                <a:cs typeface="Calibri Light" panose="020F0302020204030204" pitchFamily="34" charset="0"/>
              </a:rPr>
              <a:t>s</a:t>
            </a:r>
            <a:r>
              <a:rPr sz="3400" dirty="0">
                <a:solidFill>
                  <a:schemeClr val="tx1"/>
                </a:solidFill>
                <a:latin typeface="Avenir Light" panose="020B0402020203020204" pitchFamily="34" charset="77"/>
                <a:cs typeface="Calibri Light" panose="020F0302020204030204" pitchFamily="34" charset="0"/>
              </a:rPr>
              <a:t>, and communit</a:t>
            </a:r>
            <a:r>
              <a:rPr lang="en-US" sz="3400" dirty="0">
                <a:solidFill>
                  <a:schemeClr val="tx1"/>
                </a:solidFill>
                <a:latin typeface="Avenir Light" panose="020B0402020203020204" pitchFamily="34" charset="77"/>
                <a:cs typeface="Calibri Light" panose="020F0302020204030204" pitchFamily="34" charset="0"/>
              </a:rPr>
              <a:t>ies, </a:t>
            </a:r>
            <a:r>
              <a:rPr lang="en-US" sz="3400" dirty="0">
                <a:solidFill>
                  <a:schemeClr val="tx1"/>
                </a:solidFill>
                <a:latin typeface="Avenir Light" panose="020B0402020203020204" pitchFamily="34" charset="77"/>
                <a:sym typeface="Calibri"/>
              </a:rPr>
              <a:t>to respond to crisis situations in the most effective manner possible, ideally in cooperation with, and in support of, on-duty first responders, in order to safeguard communities</a:t>
            </a:r>
            <a:r>
              <a:rPr sz="3400" dirty="0">
                <a:solidFill>
                  <a:schemeClr val="tx1"/>
                </a:solidFill>
                <a:latin typeface="Avenir Light" panose="020B0402020203020204" pitchFamily="34" charset="77"/>
                <a:cs typeface="Calibri Light" panose="020F0302020204030204" pitchFamily="34" charset="0"/>
              </a:rPr>
              <a:t>.</a:t>
            </a:r>
          </a:p>
        </p:txBody>
      </p:sp>
      <p:sp>
        <p:nvSpPr>
          <p:cNvPr id="13" name="Rectangle 12">
            <a:extLst>
              <a:ext uri="{FF2B5EF4-FFF2-40B4-BE49-F238E27FC236}">
                <a16:creationId xmlns:a16="http://schemas.microsoft.com/office/drawing/2014/main" id="{9E34E334-1B47-144D-8B94-2F9467FB9463}"/>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MISSION Statement:</a:t>
            </a:r>
          </a:p>
        </p:txBody>
      </p:sp>
      <p:sp>
        <p:nvSpPr>
          <p:cNvPr id="5" name="TextBox 4">
            <a:extLst>
              <a:ext uri="{FF2B5EF4-FFF2-40B4-BE49-F238E27FC236}">
                <a16:creationId xmlns:a16="http://schemas.microsoft.com/office/drawing/2014/main" id="{B8AB2B79-0358-1647-A761-96964E7772C9}"/>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A319A88B-E700-7949-BA8B-5C11CD813A57}"/>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BC56D928-3EF2-6C4B-9005-263675B3BF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773722" y="2650665"/>
            <a:ext cx="11606963" cy="521883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marL="457200" indent="-457200" algn="l"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 vetting process allowing law enforcement to conduct             background checks and screen potential Samaritans prior                          to being accepted into the Samaritan Program training,</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 nationwide database which, when queried, provides responding law enforcement with valid identification of the Samaritan so they are immediately recognizable to responding authorities,</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 uniform training curriculum enabling civilians and police to be able to interact and understand what is expected of each when they encounter one another while intervening in volatile, hostile situations.</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 unique visible indicator readily identifying the Samaritan to others, especially responding police, so the ‘good guys’ know each other,</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An open line of communication from the Samaritan to police dispatch identifying the Samaritan and where they are, so the Samaritan can advise the police what they’re wearing, and what they’re doing.</a:t>
            </a:r>
          </a:p>
          <a:p>
            <a:pPr marL="457200" indent="-457200" algn="l" defTabSz="914400">
              <a:lnSpc>
                <a:spcPct val="90000"/>
              </a:lnSpc>
              <a:spcBef>
                <a:spcPts val="1000"/>
              </a:spcBef>
              <a:buFont typeface="Arial" panose="020B0604020202020204" pitchFamily="34" charset="0"/>
              <a:buChar char="•"/>
              <a:defRPr sz="3600">
                <a:latin typeface="Calibri"/>
                <a:ea typeface="Calibri"/>
                <a:cs typeface="Calibri"/>
                <a:sym typeface="Calibri"/>
              </a:defRPr>
            </a:pPr>
            <a:endParaRPr sz="3200" dirty="0">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C7195BCA-E432-634B-B8DF-91204525AF68}"/>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SOLUTION:</a:t>
            </a:r>
          </a:p>
        </p:txBody>
      </p:sp>
      <p:sp>
        <p:nvSpPr>
          <p:cNvPr id="7" name="TextBox 6">
            <a:extLst>
              <a:ext uri="{FF2B5EF4-FFF2-40B4-BE49-F238E27FC236}">
                <a16:creationId xmlns:a16="http://schemas.microsoft.com/office/drawing/2014/main" id="{F23F7A7B-4938-BE4E-8BA1-9A08DEC3843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830057CE-0493-5F4E-BD58-4BB2E9A6C8F9}"/>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0" name="Picture 9">
            <a:extLst>
              <a:ext uri="{FF2B5EF4-FFF2-40B4-BE49-F238E27FC236}">
                <a16:creationId xmlns:a16="http://schemas.microsoft.com/office/drawing/2014/main" id="{79EC44E1-208F-1540-AD25-75BD4F20B35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8451925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096709" y="2650665"/>
            <a:ext cx="10827749" cy="5638782"/>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There are no known competitors with a standardization                 model for the training of voluntary civilians on a nationwide                 scale, in order to enhance community safety. </a:t>
            </a:r>
          </a:p>
          <a:p>
            <a:pPr algn="just" defTabSz="914400">
              <a:lnSpc>
                <a:spcPct val="90000"/>
              </a:lnSpc>
              <a:spcBef>
                <a:spcPts val="1000"/>
              </a:spcBef>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There are many training facilities and instructors who teach similar curricula, but none that compete against our effort to franchise a standardization model across the country. </a:t>
            </a:r>
          </a:p>
          <a:p>
            <a:pPr algn="just" defTabSz="914400">
              <a:lnSpc>
                <a:spcPct val="90000"/>
              </a:lnSpc>
              <a:spcBef>
                <a:spcPts val="1000"/>
              </a:spcBef>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Some of these facilities and instructors, if they meet our standards, can become franchised as part of The Samaritan Program.</a:t>
            </a:r>
          </a:p>
          <a:p>
            <a:pPr algn="just" defTabSz="914400">
              <a:lnSpc>
                <a:spcPct val="90000"/>
              </a:lnSpc>
              <a:spcBef>
                <a:spcPts val="1000"/>
              </a:spcBef>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 sampling of these training entities are:</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rgbClr val="C00000"/>
                </a:solidFill>
                <a:latin typeface="Avenir Light" panose="020B0402020203020204" pitchFamily="34" charset="77"/>
                <a:cs typeface="Calibri Light" panose="020F0302020204030204" pitchFamily="34" charset="0"/>
                <a:hlinkClick r:id="rId2"/>
              </a:rPr>
              <a:t>https://sheepdogresponse.com/sheepdog-level-1/</a:t>
            </a:r>
            <a:endParaRPr lang="en-US" sz="2800" dirty="0">
              <a:solidFill>
                <a:srgbClr val="C00000"/>
              </a:solidFill>
              <a:latin typeface="Avenir Light" panose="020B0402020203020204" pitchFamily="34" charset="77"/>
              <a:cs typeface="Calibri Light" panose="020F0302020204030204" pitchFamily="34" charset="0"/>
            </a:endParaRP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rgbClr val="C00000"/>
                </a:solidFill>
                <a:latin typeface="Avenir Light" panose="020B0402020203020204" pitchFamily="34" charset="77"/>
                <a:cs typeface="Calibri Light" panose="020F0302020204030204" pitchFamily="34" charset="0"/>
                <a:hlinkClick r:id="rId3"/>
              </a:rPr>
              <a:t>https://www.gunsite.com</a:t>
            </a:r>
            <a:endParaRPr lang="en-US" sz="2800" dirty="0">
              <a:solidFill>
                <a:srgbClr val="C00000"/>
              </a:solidFill>
              <a:latin typeface="Avenir Light" panose="020B0402020203020204" pitchFamily="34" charset="77"/>
              <a:cs typeface="Calibri Light" panose="020F0302020204030204" pitchFamily="34" charset="0"/>
            </a:endParaRP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rgbClr val="C00000"/>
                </a:solidFill>
                <a:latin typeface="Avenir Light" panose="020B0402020203020204" pitchFamily="34" charset="77"/>
                <a:cs typeface="Calibri Light" panose="020F0302020204030204" pitchFamily="34" charset="0"/>
                <a:hlinkClick r:id="rId4"/>
              </a:rPr>
              <a:t>http://www.sheepdogsafetytraining.com/what-we-do/</a:t>
            </a:r>
            <a:endParaRPr lang="en-US" sz="2800" dirty="0">
              <a:solidFill>
                <a:srgbClr val="C00000"/>
              </a:solidFill>
              <a:latin typeface="Avenir Light" panose="020B0402020203020204" pitchFamily="34" charset="77"/>
              <a:cs typeface="Calibri Light" panose="020F0302020204030204" pitchFamily="34" charset="0"/>
            </a:endParaRP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rgbClr val="C00000"/>
                </a:solidFill>
                <a:latin typeface="Avenir Light" panose="020B0402020203020204" pitchFamily="34" charset="77"/>
                <a:cs typeface="Calibri Light" panose="020F0302020204030204" pitchFamily="34" charset="0"/>
                <a:hlinkClick r:id="rId5"/>
              </a:rPr>
              <a:t>https://thunderranchinc.com</a:t>
            </a:r>
            <a:endParaRPr lang="en-US" sz="2800" dirty="0">
              <a:solidFill>
                <a:srgbClr val="C00000"/>
              </a:solidFill>
              <a:latin typeface="Avenir Light" panose="020B0402020203020204" pitchFamily="34" charset="77"/>
              <a:cs typeface="Calibri Light" panose="020F0302020204030204" pitchFamily="34" charset="0"/>
            </a:endParaRP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800" dirty="0">
                <a:solidFill>
                  <a:srgbClr val="C00000"/>
                </a:solidFill>
                <a:latin typeface="Avenir Light" panose="020B0402020203020204" pitchFamily="34" charset="77"/>
                <a:cs typeface="Calibri Light" panose="020F0302020204030204" pitchFamily="34" charset="0"/>
                <a:hlinkClick r:id="rId6"/>
              </a:rPr>
              <a:t>http://www.stormmountain.com</a:t>
            </a:r>
            <a:endParaRPr lang="en-US" sz="2800" dirty="0">
              <a:solidFill>
                <a:srgbClr val="C00000"/>
              </a:solidFill>
              <a:latin typeface="Avenir Light" panose="020B0402020203020204" pitchFamily="34" charset="77"/>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endParaRPr lang="en-US" sz="3200" dirty="0">
              <a:solidFill>
                <a:schemeClr val="tx1"/>
              </a:solidFill>
              <a:latin typeface="Calibri Light" panose="020F0302020204030204" pitchFamily="34" charset="0"/>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endParaRPr lang="en-US" sz="3200" dirty="0">
              <a:latin typeface="Calibri Light" panose="020F0302020204030204" pitchFamily="34" charset="0"/>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endParaRPr sz="3200" dirty="0">
              <a:latin typeface="Calibri Light" panose="020F0302020204030204" pitchFamily="34" charset="0"/>
              <a:cs typeface="Calibri Light" panose="020F0302020204030204" pitchFamily="34" charset="0"/>
            </a:endParaRPr>
          </a:p>
        </p:txBody>
      </p:sp>
      <p:sp>
        <p:nvSpPr>
          <p:cNvPr id="17" name="Rectangle 16">
            <a:extLst>
              <a:ext uri="{FF2B5EF4-FFF2-40B4-BE49-F238E27FC236}">
                <a16:creationId xmlns:a16="http://schemas.microsoft.com/office/drawing/2014/main" id="{CC23CEFD-0149-FA4A-A953-D4DA96F57BBB}"/>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COMPETITION:</a:t>
            </a:r>
          </a:p>
        </p:txBody>
      </p:sp>
      <p:sp>
        <p:nvSpPr>
          <p:cNvPr id="5" name="TextBox 4">
            <a:extLst>
              <a:ext uri="{FF2B5EF4-FFF2-40B4-BE49-F238E27FC236}">
                <a16:creationId xmlns:a16="http://schemas.microsoft.com/office/drawing/2014/main" id="{A9D03FD7-1AD4-4440-AA4F-3B3A9FF40F27}"/>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C684FC86-2485-FC45-AC34-C06064B5A8CF}"/>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6E759A22-9CD6-D143-876B-329F04C684E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427505550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Attitudes:</a:t>
            </a:r>
          </a:p>
        </p:txBody>
      </p:sp>
      <p:sp>
        <p:nvSpPr>
          <p:cNvPr id="4" name="Rectangle 3">
            <a:extLst>
              <a:ext uri="{FF2B5EF4-FFF2-40B4-BE49-F238E27FC236}">
                <a16:creationId xmlns:a16="http://schemas.microsoft.com/office/drawing/2014/main" id="{3CF223F7-42DB-694C-B915-3E703A79FD6A}"/>
              </a:ext>
            </a:extLst>
          </p:cNvPr>
          <p:cNvSpPr/>
          <p:nvPr/>
        </p:nvSpPr>
        <p:spPr>
          <a:xfrm>
            <a:off x="1137743" y="4153386"/>
            <a:ext cx="10724826" cy="3416320"/>
          </a:xfrm>
          <a:prstGeom prst="rect">
            <a:avLst/>
          </a:prstGeom>
        </p:spPr>
        <p:txBody>
          <a:bodyPr wrap="square">
            <a:spAutoFit/>
          </a:bodyPr>
          <a:lstStyle/>
          <a:p>
            <a:pPr algn="just"/>
            <a:r>
              <a:rPr lang="en-US" sz="3600" dirty="0">
                <a:latin typeface="Avenir Light" panose="020B0402020203020204" pitchFamily="34" charset="77"/>
                <a:cs typeface="Calibri" panose="020F0502020204030204" pitchFamily="34" charset="0"/>
              </a:rPr>
              <a:t>To gauge the potential receptivity to the concept of The Samaritan Program, we examined recent polling to ascertain the sentiments of the general population, and law enforcement officers (LEO) in particular, with regard to the defensive use of guns to save lives. </a:t>
            </a:r>
          </a:p>
        </p:txBody>
      </p:sp>
      <p:sp>
        <p:nvSpPr>
          <p:cNvPr id="6" name="TextBox 5">
            <a:extLst>
              <a:ext uri="{FF2B5EF4-FFF2-40B4-BE49-F238E27FC236}">
                <a16:creationId xmlns:a16="http://schemas.microsoft.com/office/drawing/2014/main" id="{3D4CE83A-72C4-DE4F-BD72-11AA6C975337}"/>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2B09F147-4C0F-5540-A9F6-3C75C6575C7A}"/>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BA41775B-E982-5B4B-8641-2B6E6A5B631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52517635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B2B5E49-5131-2042-9488-6EBA83EA82D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
        <p:nvSpPr>
          <p:cNvPr id="141" name="Subtitle 2"/>
          <p:cNvSpPr txBox="1"/>
          <p:nvPr/>
        </p:nvSpPr>
        <p:spPr>
          <a:xfrm>
            <a:off x="1285460" y="4251234"/>
            <a:ext cx="10337231" cy="432578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just" defTabSz="914400">
              <a:lnSpc>
                <a:spcPct val="90000"/>
              </a:lnSpc>
              <a:spcBef>
                <a:spcPts val="1000"/>
              </a:spcBef>
              <a:defRPr sz="3600">
                <a:latin typeface="Calibri"/>
                <a:ea typeface="Calibri"/>
                <a:cs typeface="Calibri"/>
                <a:sym typeface="Calibri"/>
              </a:defRPr>
            </a:pPr>
            <a:r>
              <a:rPr lang="en-US" sz="3600" dirty="0">
                <a:solidFill>
                  <a:schemeClr val="tx1"/>
                </a:solidFill>
                <a:latin typeface="Avenir Light" panose="020B0402020203020204" pitchFamily="34" charset="77"/>
                <a:cs typeface="Calibri Light" panose="020F0302020204030204" pitchFamily="34" charset="0"/>
              </a:rPr>
              <a:t>A nationwide, standardized program that vets,  educates, and equips community-safety-minded volunteers, empowering them to more adequately deal with violent encounters, and enhancing their ability to collaborate, communicate, and interact with comparably trained civilian volunteers, as well as law enforcement, so that together we can save more lives.</a:t>
            </a:r>
          </a:p>
          <a:p>
            <a:pPr algn="just" defTabSz="914400">
              <a:lnSpc>
                <a:spcPct val="90000"/>
              </a:lnSpc>
              <a:spcBef>
                <a:spcPts val="1000"/>
              </a:spcBef>
              <a:defRPr sz="3600">
                <a:latin typeface="Calibri"/>
                <a:ea typeface="Calibri"/>
                <a:cs typeface="Calibri"/>
                <a:sym typeface="Calibri"/>
              </a:defRPr>
            </a:pPr>
            <a:endParaRPr sz="3200" dirty="0">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54FD0043-0BB5-2A43-8739-0A7317FFA130}"/>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Program:</a:t>
            </a:r>
          </a:p>
        </p:txBody>
      </p:sp>
      <p:sp>
        <p:nvSpPr>
          <p:cNvPr id="6" name="TextBox 5">
            <a:extLst>
              <a:ext uri="{FF2B5EF4-FFF2-40B4-BE49-F238E27FC236}">
                <a16:creationId xmlns:a16="http://schemas.microsoft.com/office/drawing/2014/main" id="{6D377F76-58D5-5D4F-8349-276BD0C37054}"/>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2A8C6809-463B-E84E-A86C-82F9561398FA}"/>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2" name="TextBox 1">
            <a:extLst>
              <a:ext uri="{FF2B5EF4-FFF2-40B4-BE49-F238E27FC236}">
                <a16:creationId xmlns:a16="http://schemas.microsoft.com/office/drawing/2014/main" id="{1F147A34-541E-D447-937C-3725B8F1838F}"/>
              </a:ext>
            </a:extLst>
          </p:cNvPr>
          <p:cNvSpPr txBox="1"/>
          <p:nvPr/>
        </p:nvSpPr>
        <p:spPr>
          <a:xfrm>
            <a:off x="606045" y="9194167"/>
            <a:ext cx="9289103"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FFFFFF"/>
                </a:solidFill>
                <a:effectLst/>
                <a:uFillTx/>
                <a:latin typeface="+mn-lt"/>
                <a:ea typeface="+mn-ea"/>
                <a:cs typeface="+mn-cs"/>
                <a:sym typeface="Avenir Light"/>
              </a:rPr>
              <a:t>The contents of this presentation are registered with the Writer’s guild of America, and the United States Copyright Office.</a:t>
            </a:r>
          </a:p>
        </p:txBody>
      </p:sp>
    </p:spTree>
    <p:extLst>
      <p:ext uri="{BB962C8B-B14F-4D97-AF65-F5344CB8AC3E}">
        <p14:creationId xmlns:p14="http://schemas.microsoft.com/office/powerpoint/2010/main" val="2276852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LEO Attitudes:</a:t>
            </a:r>
          </a:p>
        </p:txBody>
      </p:sp>
      <p:pic>
        <p:nvPicPr>
          <p:cNvPr id="3" name="Picture 2">
            <a:extLst>
              <a:ext uri="{FF2B5EF4-FFF2-40B4-BE49-F238E27FC236}">
                <a16:creationId xmlns:a16="http://schemas.microsoft.com/office/drawing/2014/main" id="{7DAF3CC3-F9D0-1B42-AF2B-C9101E86F6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4786" y="4644526"/>
            <a:ext cx="11601609" cy="4437481"/>
          </a:xfrm>
          <a:prstGeom prst="rect">
            <a:avLst/>
          </a:prstGeom>
        </p:spPr>
      </p:pic>
      <p:sp>
        <p:nvSpPr>
          <p:cNvPr id="4" name="Rectangle 3">
            <a:extLst>
              <a:ext uri="{FF2B5EF4-FFF2-40B4-BE49-F238E27FC236}">
                <a16:creationId xmlns:a16="http://schemas.microsoft.com/office/drawing/2014/main" id="{3CF223F7-42DB-694C-B915-3E703A79FD6A}"/>
              </a:ext>
            </a:extLst>
          </p:cNvPr>
          <p:cNvSpPr/>
          <p:nvPr/>
        </p:nvSpPr>
        <p:spPr>
          <a:xfrm>
            <a:off x="1119116" y="2164593"/>
            <a:ext cx="9417835" cy="1815882"/>
          </a:xfrm>
          <a:prstGeom prst="rect">
            <a:avLst/>
          </a:prstGeom>
        </p:spPr>
        <p:txBody>
          <a:bodyPr wrap="square">
            <a:spAutoFit/>
          </a:bodyPr>
          <a:lstStyle/>
          <a:p>
            <a:pPr algn="l"/>
            <a:r>
              <a:rPr lang="en-US" sz="2800" dirty="0">
                <a:latin typeface="Avenir Light" panose="020B0402020203020204" pitchFamily="34" charset="77"/>
                <a:cs typeface="Calibri" panose="020F0502020204030204" pitchFamily="34" charset="0"/>
              </a:rPr>
              <a:t>The largest police poll to date, </a:t>
            </a:r>
            <a:r>
              <a:rPr lang="en-US" sz="2800" dirty="0" err="1">
                <a:latin typeface="Avenir Light" panose="020B0402020203020204" pitchFamily="34" charset="77"/>
                <a:cs typeface="Calibri" panose="020F0502020204030204" pitchFamily="34" charset="0"/>
              </a:rPr>
              <a:t>PoliceOne’s</a:t>
            </a:r>
            <a:r>
              <a:rPr lang="en-US" sz="2800" dirty="0">
                <a:latin typeface="Avenir Light" panose="020B0402020203020204" pitchFamily="34" charset="77"/>
                <a:cs typeface="Calibri" panose="020F0502020204030204" pitchFamily="34" charset="0"/>
              </a:rPr>
              <a:t> Gun Policy      &amp; Law Enforcement survey was conducted March 4 to March 13, 2013, receiving 15,595 responses from verified police professionals across all ranks and department sizes. </a:t>
            </a:r>
          </a:p>
        </p:txBody>
      </p:sp>
      <p:sp>
        <p:nvSpPr>
          <p:cNvPr id="6" name="TextBox 5">
            <a:extLst>
              <a:ext uri="{FF2B5EF4-FFF2-40B4-BE49-F238E27FC236}">
                <a16:creationId xmlns:a16="http://schemas.microsoft.com/office/drawing/2014/main" id="{424A3F29-DC2D-6B4E-99CC-CCC32B345EBA}"/>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6E27604D-9B9F-4D48-AF37-23FD3AE19045}"/>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C38D0157-030F-1C4E-B88C-3E64BE4923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0546175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LEO Attitudes:</a:t>
            </a:r>
          </a:p>
        </p:txBody>
      </p:sp>
      <p:pic>
        <p:nvPicPr>
          <p:cNvPr id="3" name="Picture 2">
            <a:extLst>
              <a:ext uri="{FF2B5EF4-FFF2-40B4-BE49-F238E27FC236}">
                <a16:creationId xmlns:a16="http://schemas.microsoft.com/office/drawing/2014/main" id="{7DAF3CC3-F9D0-1B42-AF2B-C9101E86F6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9255" y="3781586"/>
            <a:ext cx="11652628" cy="5532895"/>
          </a:xfrm>
          <a:prstGeom prst="rect">
            <a:avLst/>
          </a:prstGeom>
        </p:spPr>
      </p:pic>
      <p:sp>
        <p:nvSpPr>
          <p:cNvPr id="4" name="Rectangle 3">
            <a:extLst>
              <a:ext uri="{FF2B5EF4-FFF2-40B4-BE49-F238E27FC236}">
                <a16:creationId xmlns:a16="http://schemas.microsoft.com/office/drawing/2014/main" id="{3CF223F7-42DB-694C-B915-3E703A79FD6A}"/>
              </a:ext>
            </a:extLst>
          </p:cNvPr>
          <p:cNvSpPr/>
          <p:nvPr/>
        </p:nvSpPr>
        <p:spPr>
          <a:xfrm>
            <a:off x="1078173" y="1991683"/>
            <a:ext cx="9458778" cy="1384995"/>
          </a:xfrm>
          <a:prstGeom prst="rect">
            <a:avLst/>
          </a:prstGeom>
        </p:spPr>
        <p:txBody>
          <a:bodyPr wrap="square">
            <a:spAutoFit/>
          </a:bodyPr>
          <a:lstStyle/>
          <a:p>
            <a:pPr algn="l"/>
            <a:r>
              <a:rPr lang="en-US" sz="2800" dirty="0" err="1">
                <a:latin typeface="Avenir Light" panose="020B0402020203020204" pitchFamily="34" charset="77"/>
                <a:cs typeface="Calibri" panose="020F0502020204030204" pitchFamily="34" charset="0"/>
              </a:rPr>
              <a:t>PoliceOne’s</a:t>
            </a:r>
            <a:r>
              <a:rPr lang="en-US" sz="2800" dirty="0">
                <a:latin typeface="Avenir Light" panose="020B0402020203020204" pitchFamily="34" charset="77"/>
                <a:cs typeface="Calibri" panose="020F0502020204030204" pitchFamily="34" charset="0"/>
              </a:rPr>
              <a:t> Gun Policy &amp; Law Enforcement question on  whether the respondents carry a gun off duty. Of 14,000     responses, 83.6% say they carry a gun always or usually.</a:t>
            </a:r>
          </a:p>
        </p:txBody>
      </p:sp>
      <p:sp>
        <p:nvSpPr>
          <p:cNvPr id="6" name="TextBox 5">
            <a:extLst>
              <a:ext uri="{FF2B5EF4-FFF2-40B4-BE49-F238E27FC236}">
                <a16:creationId xmlns:a16="http://schemas.microsoft.com/office/drawing/2014/main" id="{A5C67E14-390F-9B4F-897C-31AB352C7F8C}"/>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71187ABF-CFD9-E34C-B35D-CA3FE4C53A8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AF444925-8FB1-1F44-ADB6-CC8134BE25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8682480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LEO attitudes:</a:t>
            </a:r>
          </a:p>
        </p:txBody>
      </p:sp>
      <p:pic>
        <p:nvPicPr>
          <p:cNvPr id="3" name="Picture 2">
            <a:extLst>
              <a:ext uri="{FF2B5EF4-FFF2-40B4-BE49-F238E27FC236}">
                <a16:creationId xmlns:a16="http://schemas.microsoft.com/office/drawing/2014/main" id="{7DAF3CC3-F9D0-1B42-AF2B-C9101E86F6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98633" y="3611104"/>
            <a:ext cx="8321292" cy="5638981"/>
          </a:xfrm>
          <a:prstGeom prst="rect">
            <a:avLst/>
          </a:prstGeom>
        </p:spPr>
      </p:pic>
      <p:sp>
        <p:nvSpPr>
          <p:cNvPr id="4" name="Rectangle 3">
            <a:extLst>
              <a:ext uri="{FF2B5EF4-FFF2-40B4-BE49-F238E27FC236}">
                <a16:creationId xmlns:a16="http://schemas.microsoft.com/office/drawing/2014/main" id="{3CF223F7-42DB-694C-B915-3E703A79FD6A}"/>
              </a:ext>
            </a:extLst>
          </p:cNvPr>
          <p:cNvSpPr/>
          <p:nvPr/>
        </p:nvSpPr>
        <p:spPr>
          <a:xfrm>
            <a:off x="1119116" y="2108896"/>
            <a:ext cx="9417834" cy="1384995"/>
          </a:xfrm>
          <a:prstGeom prst="rect">
            <a:avLst/>
          </a:prstGeom>
        </p:spPr>
        <p:txBody>
          <a:bodyPr wrap="square">
            <a:spAutoFit/>
          </a:bodyPr>
          <a:lstStyle/>
          <a:p>
            <a:pPr algn="l"/>
            <a:r>
              <a:rPr lang="en-US" sz="2800" dirty="0" err="1">
                <a:latin typeface="Avenir Light" panose="020B0402020203020204" pitchFamily="34" charset="77"/>
                <a:cs typeface="Calibri" panose="020F0502020204030204" pitchFamily="34" charset="0"/>
              </a:rPr>
              <a:t>PoliceOne’s</a:t>
            </a:r>
            <a:r>
              <a:rPr lang="en-US" sz="2800" dirty="0">
                <a:latin typeface="Avenir Light" panose="020B0402020203020204" pitchFamily="34" charset="77"/>
                <a:cs typeface="Calibri" panose="020F0502020204030204" pitchFamily="34" charset="0"/>
              </a:rPr>
              <a:t> Gun Policy &amp; Law Enforcement question       on legally armed citizens stopping mass shootings. 86.2% said casualties would be reduced or avoided altogether.</a:t>
            </a:r>
          </a:p>
        </p:txBody>
      </p:sp>
      <p:sp>
        <p:nvSpPr>
          <p:cNvPr id="6" name="TextBox 5">
            <a:extLst>
              <a:ext uri="{FF2B5EF4-FFF2-40B4-BE49-F238E27FC236}">
                <a16:creationId xmlns:a16="http://schemas.microsoft.com/office/drawing/2014/main" id="{DBD75ED2-CEDD-6846-B36E-5C5625E9F480}"/>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A4C0D515-02A3-C446-86FD-BC2311829058}"/>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E77151FA-748F-4A4D-AE2D-B552804C4B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87588077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Leo attitudes:</a:t>
            </a:r>
          </a:p>
        </p:txBody>
      </p:sp>
      <p:pic>
        <p:nvPicPr>
          <p:cNvPr id="3" name="Picture 2">
            <a:extLst>
              <a:ext uri="{FF2B5EF4-FFF2-40B4-BE49-F238E27FC236}">
                <a16:creationId xmlns:a16="http://schemas.microsoft.com/office/drawing/2014/main" id="{7DAF3CC3-F9D0-1B42-AF2B-C9101E86F6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94553" y="4153385"/>
            <a:ext cx="9764510" cy="4974956"/>
          </a:xfrm>
          <a:prstGeom prst="rect">
            <a:avLst/>
          </a:prstGeom>
        </p:spPr>
      </p:pic>
      <p:sp>
        <p:nvSpPr>
          <p:cNvPr id="4" name="Rectangle 3">
            <a:extLst>
              <a:ext uri="{FF2B5EF4-FFF2-40B4-BE49-F238E27FC236}">
                <a16:creationId xmlns:a16="http://schemas.microsoft.com/office/drawing/2014/main" id="{3CF223F7-42DB-694C-B915-3E703A79FD6A}"/>
              </a:ext>
            </a:extLst>
          </p:cNvPr>
          <p:cNvSpPr/>
          <p:nvPr/>
        </p:nvSpPr>
        <p:spPr>
          <a:xfrm>
            <a:off x="1078173" y="2164593"/>
            <a:ext cx="9458778" cy="1384995"/>
          </a:xfrm>
          <a:prstGeom prst="rect">
            <a:avLst/>
          </a:prstGeom>
        </p:spPr>
        <p:txBody>
          <a:bodyPr wrap="square">
            <a:spAutoFit/>
          </a:bodyPr>
          <a:lstStyle/>
          <a:p>
            <a:pPr algn="l"/>
            <a:r>
              <a:rPr lang="en-US" sz="2800" dirty="0" err="1">
                <a:latin typeface="Avenir Light" panose="020B0402020203020204" pitchFamily="34" charset="77"/>
                <a:cs typeface="Calibri" panose="020F0502020204030204" pitchFamily="34" charset="0"/>
              </a:rPr>
              <a:t>PoliceOne’s</a:t>
            </a:r>
            <a:r>
              <a:rPr lang="en-US" sz="2800" dirty="0">
                <a:latin typeface="Avenir Light" panose="020B0402020203020204" pitchFamily="34" charset="77"/>
                <a:cs typeface="Calibri" panose="020F0502020204030204" pitchFamily="34" charset="0"/>
              </a:rPr>
              <a:t> Gun Policy &amp; Law Enforcement question on  how important legally armed citizens are to reducing     crime. 76.4% respond positively in the top two categories.</a:t>
            </a:r>
          </a:p>
        </p:txBody>
      </p:sp>
      <p:sp>
        <p:nvSpPr>
          <p:cNvPr id="6" name="TextBox 5">
            <a:extLst>
              <a:ext uri="{FF2B5EF4-FFF2-40B4-BE49-F238E27FC236}">
                <a16:creationId xmlns:a16="http://schemas.microsoft.com/office/drawing/2014/main" id="{2958E7E5-DB11-7747-8F27-E82AC043EF18}"/>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7E033A22-CC6A-F546-9EA4-A757973DD34E}"/>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6077C727-AC08-BB44-A225-BC2916E8F41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41482643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Public attitudes:</a:t>
            </a:r>
          </a:p>
        </p:txBody>
      </p:sp>
      <p:pic>
        <p:nvPicPr>
          <p:cNvPr id="3" name="Picture 2">
            <a:extLst>
              <a:ext uri="{FF2B5EF4-FFF2-40B4-BE49-F238E27FC236}">
                <a16:creationId xmlns:a16="http://schemas.microsoft.com/office/drawing/2014/main" id="{7DAF3CC3-F9D0-1B42-AF2B-C9101E86F6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22169" y="3784528"/>
            <a:ext cx="7698658" cy="5433987"/>
          </a:xfrm>
          <a:prstGeom prst="rect">
            <a:avLst/>
          </a:prstGeom>
        </p:spPr>
      </p:pic>
      <p:sp>
        <p:nvSpPr>
          <p:cNvPr id="4" name="Rectangle 3">
            <a:extLst>
              <a:ext uri="{FF2B5EF4-FFF2-40B4-BE49-F238E27FC236}">
                <a16:creationId xmlns:a16="http://schemas.microsoft.com/office/drawing/2014/main" id="{3CF223F7-42DB-694C-B915-3E703A79FD6A}"/>
              </a:ext>
            </a:extLst>
          </p:cNvPr>
          <p:cNvSpPr/>
          <p:nvPr/>
        </p:nvSpPr>
        <p:spPr>
          <a:xfrm>
            <a:off x="1105469" y="2173611"/>
            <a:ext cx="9594375" cy="954107"/>
          </a:xfrm>
          <a:prstGeom prst="rect">
            <a:avLst/>
          </a:prstGeom>
        </p:spPr>
        <p:txBody>
          <a:bodyPr wrap="square">
            <a:spAutoFit/>
          </a:bodyPr>
          <a:lstStyle/>
          <a:p>
            <a:pPr algn="l"/>
            <a:r>
              <a:rPr lang="en-US" sz="2800" dirty="0">
                <a:solidFill>
                  <a:schemeClr val="tx1"/>
                </a:solidFill>
                <a:latin typeface="Avenir Light" panose="020B0402020203020204" pitchFamily="34" charset="77"/>
                <a:cs typeface="Calibri Light" panose="020F0302020204030204" pitchFamily="34" charset="0"/>
              </a:rPr>
              <a:t>Gallup poll of gun owners on why they own a gun. </a:t>
            </a:r>
          </a:p>
          <a:p>
            <a:pPr algn="l"/>
            <a:r>
              <a:rPr lang="en-US" sz="2800" dirty="0">
                <a:solidFill>
                  <a:schemeClr val="tx1"/>
                </a:solidFill>
                <a:latin typeface="Avenir Light" panose="020B0402020203020204" pitchFamily="34" charset="77"/>
                <a:cs typeface="Calibri Light" panose="020F0302020204030204" pitchFamily="34" charset="0"/>
              </a:rPr>
              <a:t>A majority (60%) answered “Personal safety/Protection”</a:t>
            </a:r>
            <a:endParaRPr lang="en-US" sz="2800" dirty="0">
              <a:latin typeface="Avenir Light" panose="020B0402020203020204" pitchFamily="34" charset="77"/>
            </a:endParaRPr>
          </a:p>
        </p:txBody>
      </p:sp>
      <p:sp>
        <p:nvSpPr>
          <p:cNvPr id="6" name="TextBox 5">
            <a:extLst>
              <a:ext uri="{FF2B5EF4-FFF2-40B4-BE49-F238E27FC236}">
                <a16:creationId xmlns:a16="http://schemas.microsoft.com/office/drawing/2014/main" id="{9D111B53-DCAE-0D4C-B2C1-16CE19745FA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11556E71-2229-3A49-ADAC-3B8F876588BC}"/>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79AAC6BB-C5AF-ED49-9843-F330DE48F4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4621966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Public attitudes:</a:t>
            </a:r>
          </a:p>
        </p:txBody>
      </p:sp>
      <p:pic>
        <p:nvPicPr>
          <p:cNvPr id="3" name="Picture 2">
            <a:extLst>
              <a:ext uri="{FF2B5EF4-FFF2-40B4-BE49-F238E27FC236}">
                <a16:creationId xmlns:a16="http://schemas.microsoft.com/office/drawing/2014/main" id="{7DAF3CC3-F9D0-1B42-AF2B-C9101E86F6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36917" y="2126633"/>
            <a:ext cx="5275595" cy="7099259"/>
          </a:xfrm>
          <a:prstGeom prst="rect">
            <a:avLst/>
          </a:prstGeom>
        </p:spPr>
      </p:pic>
      <p:sp>
        <p:nvSpPr>
          <p:cNvPr id="4" name="Rectangle 3">
            <a:extLst>
              <a:ext uri="{FF2B5EF4-FFF2-40B4-BE49-F238E27FC236}">
                <a16:creationId xmlns:a16="http://schemas.microsoft.com/office/drawing/2014/main" id="{3CF223F7-42DB-694C-B915-3E703A79FD6A}"/>
              </a:ext>
            </a:extLst>
          </p:cNvPr>
          <p:cNvSpPr/>
          <p:nvPr/>
        </p:nvSpPr>
        <p:spPr>
          <a:xfrm>
            <a:off x="1050878" y="2281378"/>
            <a:ext cx="3225699" cy="4893647"/>
          </a:xfrm>
          <a:prstGeom prst="rect">
            <a:avLst/>
          </a:prstGeom>
        </p:spPr>
        <p:txBody>
          <a:bodyPr wrap="square">
            <a:spAutoFit/>
          </a:bodyPr>
          <a:lstStyle/>
          <a:p>
            <a:pPr algn="l"/>
            <a:r>
              <a:rPr lang="en-US" sz="2600" dirty="0">
                <a:solidFill>
                  <a:schemeClr val="tx1"/>
                </a:solidFill>
                <a:latin typeface="Avenir Light" panose="020B0402020203020204" pitchFamily="34" charset="77"/>
                <a:cs typeface="Calibri Light" panose="020F0302020204030204" pitchFamily="34" charset="0"/>
              </a:rPr>
              <a:t>Decades of Gallup polling on whether private handgun ownership should be banned, allowing only the police to have guns.</a:t>
            </a:r>
          </a:p>
          <a:p>
            <a:pPr algn="l"/>
            <a:endParaRPr lang="en-US" sz="2600" dirty="0">
              <a:solidFill>
                <a:schemeClr val="tx1"/>
              </a:solidFill>
              <a:latin typeface="Avenir Light" panose="020B0402020203020204" pitchFamily="34" charset="77"/>
              <a:cs typeface="Calibri Light" panose="020F0302020204030204" pitchFamily="34" charset="0"/>
            </a:endParaRPr>
          </a:p>
          <a:p>
            <a:pPr algn="l"/>
            <a:r>
              <a:rPr lang="en-US" sz="2600" dirty="0">
                <a:solidFill>
                  <a:schemeClr val="tx1"/>
                </a:solidFill>
                <a:latin typeface="Avenir Light" panose="020B0402020203020204" pitchFamily="34" charset="77"/>
                <a:cs typeface="Calibri Light" panose="020F0302020204030204" pitchFamily="34" charset="0"/>
              </a:rPr>
              <a:t>Recent year’s results show a vast majority of respondents (71%) said: “No”</a:t>
            </a:r>
            <a:endParaRPr lang="en-US" sz="2600" dirty="0">
              <a:latin typeface="Avenir Light" panose="020B0402020203020204" pitchFamily="34" charset="77"/>
            </a:endParaRPr>
          </a:p>
        </p:txBody>
      </p:sp>
      <p:sp>
        <p:nvSpPr>
          <p:cNvPr id="6" name="TextBox 5">
            <a:extLst>
              <a:ext uri="{FF2B5EF4-FFF2-40B4-BE49-F238E27FC236}">
                <a16:creationId xmlns:a16="http://schemas.microsoft.com/office/drawing/2014/main" id="{F95D24E8-CC10-3A47-B53D-A05DB3EEF995}"/>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D366B6B7-E2F5-274B-A633-5A7637CABCBC}"/>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C00114A0-2A84-9442-9A77-81240C514AE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68800347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Public attitudes:</a:t>
            </a:r>
          </a:p>
        </p:txBody>
      </p:sp>
      <p:pic>
        <p:nvPicPr>
          <p:cNvPr id="3" name="Picture 2">
            <a:extLst>
              <a:ext uri="{FF2B5EF4-FFF2-40B4-BE49-F238E27FC236}">
                <a16:creationId xmlns:a16="http://schemas.microsoft.com/office/drawing/2014/main" id="{7DAF3CC3-F9D0-1B42-AF2B-C9101E86F6B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6045" y="5322627"/>
            <a:ext cx="11837119" cy="3536245"/>
          </a:xfrm>
          <a:prstGeom prst="rect">
            <a:avLst/>
          </a:prstGeom>
        </p:spPr>
      </p:pic>
      <p:sp>
        <p:nvSpPr>
          <p:cNvPr id="4" name="Rectangle 3">
            <a:extLst>
              <a:ext uri="{FF2B5EF4-FFF2-40B4-BE49-F238E27FC236}">
                <a16:creationId xmlns:a16="http://schemas.microsoft.com/office/drawing/2014/main" id="{3CF223F7-42DB-694C-B915-3E703A79FD6A}"/>
              </a:ext>
            </a:extLst>
          </p:cNvPr>
          <p:cNvSpPr/>
          <p:nvPr/>
        </p:nvSpPr>
        <p:spPr>
          <a:xfrm>
            <a:off x="1105469" y="2482823"/>
            <a:ext cx="9431481" cy="2246769"/>
          </a:xfrm>
          <a:prstGeom prst="rect">
            <a:avLst/>
          </a:prstGeom>
        </p:spPr>
        <p:txBody>
          <a:bodyPr wrap="square">
            <a:spAutoFit/>
          </a:bodyPr>
          <a:lstStyle/>
          <a:p>
            <a:pPr algn="l"/>
            <a:r>
              <a:rPr lang="en-US" sz="2800" dirty="0">
                <a:solidFill>
                  <a:schemeClr val="tx1"/>
                </a:solidFill>
                <a:latin typeface="Avenir Light" panose="020B0402020203020204" pitchFamily="34" charset="77"/>
                <a:cs typeface="Calibri Light" panose="020F0302020204030204" pitchFamily="34" charset="0"/>
              </a:rPr>
              <a:t>Gallup polling question of gun owners on whether more people carrying a concealed weapon would make America safer or less safe.</a:t>
            </a:r>
          </a:p>
          <a:p>
            <a:pPr algn="l"/>
            <a:endParaRPr lang="en-US" sz="2800" dirty="0">
              <a:solidFill>
                <a:schemeClr val="tx1"/>
              </a:solidFill>
              <a:latin typeface="Avenir Light" panose="020B0402020203020204" pitchFamily="34" charset="77"/>
              <a:cs typeface="Calibri Light" panose="020F0302020204030204" pitchFamily="34" charset="0"/>
            </a:endParaRPr>
          </a:p>
          <a:p>
            <a:pPr algn="l"/>
            <a:r>
              <a:rPr lang="en-US" sz="2800" dirty="0">
                <a:solidFill>
                  <a:schemeClr val="tx1"/>
                </a:solidFill>
                <a:latin typeface="Avenir Light" panose="020B0402020203020204" pitchFamily="34" charset="77"/>
                <a:cs typeface="Calibri Light" panose="020F0302020204030204" pitchFamily="34" charset="0"/>
              </a:rPr>
              <a:t>A clear majority (56%) believe it would make the US safer.</a:t>
            </a:r>
            <a:endParaRPr lang="en-US" sz="2800" dirty="0">
              <a:latin typeface="Avenir Light" panose="020B0402020203020204" pitchFamily="34" charset="77"/>
            </a:endParaRPr>
          </a:p>
        </p:txBody>
      </p:sp>
      <p:sp>
        <p:nvSpPr>
          <p:cNvPr id="6" name="TextBox 5">
            <a:extLst>
              <a:ext uri="{FF2B5EF4-FFF2-40B4-BE49-F238E27FC236}">
                <a16:creationId xmlns:a16="http://schemas.microsoft.com/office/drawing/2014/main" id="{8E489A97-2C79-9044-A1B7-48A84BFD4427}"/>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9864A1E7-DA10-ED4C-90DF-96C27973B8A0}"/>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EF2B72B5-D3EF-914C-BA8B-E37E4DE37F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407814054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Attitudes Summary:</a:t>
            </a:r>
          </a:p>
        </p:txBody>
      </p:sp>
      <p:sp>
        <p:nvSpPr>
          <p:cNvPr id="4" name="Rectangle 3">
            <a:extLst>
              <a:ext uri="{FF2B5EF4-FFF2-40B4-BE49-F238E27FC236}">
                <a16:creationId xmlns:a16="http://schemas.microsoft.com/office/drawing/2014/main" id="{3CF223F7-42DB-694C-B915-3E703A79FD6A}"/>
              </a:ext>
            </a:extLst>
          </p:cNvPr>
          <p:cNvSpPr/>
          <p:nvPr/>
        </p:nvSpPr>
        <p:spPr>
          <a:xfrm>
            <a:off x="1137743" y="4153386"/>
            <a:ext cx="10724826" cy="4524315"/>
          </a:xfrm>
          <a:prstGeom prst="rect">
            <a:avLst/>
          </a:prstGeom>
        </p:spPr>
        <p:txBody>
          <a:bodyPr wrap="square">
            <a:spAutoFit/>
          </a:bodyPr>
          <a:lstStyle/>
          <a:p>
            <a:pPr algn="just"/>
            <a:r>
              <a:rPr lang="en-US" sz="3600" dirty="0">
                <a:latin typeface="Avenir Light" panose="020B0402020203020204" pitchFamily="34" charset="77"/>
                <a:cs typeface="Calibri" panose="020F0502020204030204" pitchFamily="34" charset="0"/>
              </a:rPr>
              <a:t>What is clear from our examination of recent polling is that a large majority of police officers – </a:t>
            </a:r>
            <a:r>
              <a:rPr lang="en-US" sz="3600" i="1" dirty="0">
                <a:latin typeface="Avenir Light" panose="020B0402020203020204" pitchFamily="34" charset="77"/>
                <a:cs typeface="Calibri" panose="020F0502020204030204" pitchFamily="34" charset="0"/>
              </a:rPr>
              <a:t>the segment of society most acutely aware of the problem of violence today</a:t>
            </a:r>
            <a:r>
              <a:rPr lang="en-US" sz="3600" dirty="0">
                <a:latin typeface="Avenir Light" panose="020B0402020203020204" pitchFamily="34" charset="77"/>
                <a:cs typeface="Calibri" panose="020F0502020204030204" pitchFamily="34" charset="0"/>
              </a:rPr>
              <a:t> - enthusiastically support private citizens owning and carrying guns in public as a means of reducing crime and increasing community safety. Though by a smaller margin, the majority of the general public also share that view.</a:t>
            </a:r>
          </a:p>
        </p:txBody>
      </p:sp>
      <p:sp>
        <p:nvSpPr>
          <p:cNvPr id="5" name="TextBox 4">
            <a:extLst>
              <a:ext uri="{FF2B5EF4-FFF2-40B4-BE49-F238E27FC236}">
                <a16:creationId xmlns:a16="http://schemas.microsoft.com/office/drawing/2014/main" id="{09D4D070-D465-B446-AF9B-6856FF6B672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2F6E9165-BD05-2646-A2B4-615D4A89BBE8}"/>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DB8AA611-1990-2343-845A-2E57522C07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5614796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55363" y="4153386"/>
            <a:ext cx="10659735" cy="4909612"/>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just" defTabSz="914400">
              <a:lnSpc>
                <a:spcPct val="90000"/>
              </a:lnSpc>
              <a:spcBef>
                <a:spcPts val="1000"/>
              </a:spcBef>
              <a:defRPr sz="3600">
                <a:latin typeface="Calibri"/>
                <a:ea typeface="Calibri"/>
                <a:cs typeface="Calibri"/>
                <a:sym typeface="Calibri"/>
              </a:defRPr>
            </a:pPr>
            <a:r>
              <a:rPr lang="en-US" sz="3600" dirty="0">
                <a:solidFill>
                  <a:schemeClr val="tx1"/>
                </a:solidFill>
                <a:latin typeface="Avenir Light" panose="020B0402020203020204" pitchFamily="34" charset="77"/>
                <a:cs typeface="Calibri Light" panose="020F0302020204030204" pitchFamily="34" charset="0"/>
              </a:rPr>
              <a:t>The Samaritan Program has initiated partnerships with an elite group of manufacturers and thought leaders in order to provide the best available products and solutions to confront and overcome threats to community safety.</a:t>
            </a: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endParaRPr lang="en-US" sz="2800" dirty="0">
              <a:latin typeface="Calibri Light" panose="020F0302020204030204" pitchFamily="34" charset="0"/>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endParaRPr sz="3200" dirty="0">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PARTNERS:</a:t>
            </a:r>
          </a:p>
        </p:txBody>
      </p:sp>
      <p:sp>
        <p:nvSpPr>
          <p:cNvPr id="9" name="TextBox 8">
            <a:extLst>
              <a:ext uri="{FF2B5EF4-FFF2-40B4-BE49-F238E27FC236}">
                <a16:creationId xmlns:a16="http://schemas.microsoft.com/office/drawing/2014/main" id="{D8E40C6E-5C08-6440-9CB0-DB6E893A1A24}"/>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0" name="Oval 9">
            <a:extLst>
              <a:ext uri="{FF2B5EF4-FFF2-40B4-BE49-F238E27FC236}">
                <a16:creationId xmlns:a16="http://schemas.microsoft.com/office/drawing/2014/main" id="{294FB353-49DA-C54A-BAD3-3C9B36BF6262}"/>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43F8DA21-22C9-3249-85BF-51CDDD4B6F0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97514869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2411575" y="3362544"/>
            <a:ext cx="9810906" cy="7079188"/>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XG Productions’ former FBI, police, prosecutors, criminal experts, and highly-skilled production, development, and marketing professionals in an exceptional Hollywood production company.</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Gun Digest is the renowned elder stateman in the realm of firearms related publications, with seventy-five years in print and an expanding digital presence it is uniquely suited to convey relevant firearms related information to a broad audience. </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Recoil Magazine/TV is a contemporary publication/content venue for the modern shooting enthusiast, which is known as “the ultimate firearms destination for the gun lifestyle.”</a:t>
            </a:r>
          </a:p>
          <a:p>
            <a:pPr algn="just" defTabSz="914400">
              <a:lnSpc>
                <a:spcPct val="90000"/>
              </a:lnSpc>
              <a:spcBef>
                <a:spcPts val="1000"/>
              </a:spcBef>
              <a:defRPr sz="3600">
                <a:latin typeface="Calibri"/>
                <a:ea typeface="Calibri"/>
                <a:cs typeface="Calibri"/>
                <a:sym typeface="Calibri"/>
              </a:defRPr>
            </a:pPr>
            <a:r>
              <a:rPr lang="en-US" sz="2600" dirty="0" err="1">
                <a:solidFill>
                  <a:schemeClr val="tx1"/>
                </a:solidFill>
                <a:latin typeface="Avenir Light" panose="020B0402020203020204" pitchFamily="34" charset="77"/>
                <a:cs typeface="Calibri Light" panose="020F0302020204030204" pitchFamily="34" charset="0"/>
              </a:rPr>
              <a:t>Combatics</a:t>
            </a:r>
            <a:r>
              <a:rPr lang="en-US" sz="2600" dirty="0">
                <a:solidFill>
                  <a:schemeClr val="tx1"/>
                </a:solidFill>
                <a:latin typeface="Avenir Light" panose="020B0402020203020204" pitchFamily="34" charset="77"/>
                <a:cs typeface="Calibri Light" panose="020F0302020204030204" pitchFamily="34" charset="0"/>
              </a:rPr>
              <a:t> Training is a truly unique facility that prepares individuals and groups to effectively act to save lives in unexpected combat wherever and whenever it might occur. </a:t>
            </a:r>
          </a:p>
          <a:p>
            <a:pPr algn="just" defTabSz="914400">
              <a:lnSpc>
                <a:spcPct val="90000"/>
              </a:lnSpc>
              <a:spcBef>
                <a:spcPts val="1000"/>
              </a:spcBef>
              <a:defRPr sz="3600">
                <a:latin typeface="Calibri"/>
                <a:ea typeface="Calibri"/>
                <a:cs typeface="Calibri"/>
                <a:sym typeface="Calibri"/>
              </a:defRPr>
            </a:pPr>
            <a:endParaRPr lang="en-US" sz="2800" dirty="0">
              <a:latin typeface="Calibri Light" panose="020F0302020204030204" pitchFamily="34" charset="0"/>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endParaRPr sz="3200" dirty="0">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074151BD-B26E-E649-AEFC-56988B5FB6D8}"/>
              </a:ext>
            </a:extLst>
          </p:cNvPr>
          <p:cNvPicPr>
            <a:picLocks noChangeAspect="1"/>
          </p:cNvPicPr>
          <p:nvPr/>
        </p:nvPicPr>
        <p:blipFill>
          <a:blip r:embed="rId2"/>
          <a:stretch>
            <a:fillRect/>
          </a:stretch>
        </p:blipFill>
        <p:spPr>
          <a:xfrm>
            <a:off x="517575" y="3949720"/>
            <a:ext cx="1597475" cy="933589"/>
          </a:xfrm>
          <a:prstGeom prst="rect">
            <a:avLst/>
          </a:prstGeom>
          <a:solidFill>
            <a:schemeClr val="bg1"/>
          </a:solidFill>
        </p:spPr>
      </p:pic>
      <p:pic>
        <p:nvPicPr>
          <p:cNvPr id="16" name="Picture 15">
            <a:extLst>
              <a:ext uri="{FF2B5EF4-FFF2-40B4-BE49-F238E27FC236}">
                <a16:creationId xmlns:a16="http://schemas.microsoft.com/office/drawing/2014/main" id="{DA1CF5ED-1499-484B-BC5F-F91EEB2172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7575" y="5390699"/>
            <a:ext cx="1597475" cy="839977"/>
          </a:xfrm>
          <a:prstGeom prst="rect">
            <a:avLst/>
          </a:prstGeom>
        </p:spPr>
      </p:pic>
      <p:pic>
        <p:nvPicPr>
          <p:cNvPr id="17" name="Picture 16">
            <a:extLst>
              <a:ext uri="{FF2B5EF4-FFF2-40B4-BE49-F238E27FC236}">
                <a16:creationId xmlns:a16="http://schemas.microsoft.com/office/drawing/2014/main" id="{55A24174-3641-5944-B765-2CCA817667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7575" y="7892604"/>
            <a:ext cx="1597475" cy="898580"/>
          </a:xfrm>
          <a:prstGeom prst="rect">
            <a:avLst/>
          </a:prstGeom>
        </p:spPr>
      </p:pic>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PARTNERS:</a:t>
            </a:r>
          </a:p>
        </p:txBody>
      </p:sp>
      <p:pic>
        <p:nvPicPr>
          <p:cNvPr id="4" name="Picture 3">
            <a:extLst>
              <a:ext uri="{FF2B5EF4-FFF2-40B4-BE49-F238E27FC236}">
                <a16:creationId xmlns:a16="http://schemas.microsoft.com/office/drawing/2014/main" id="{CF13F8EE-F838-6D43-A1FA-25D2417F2F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575" y="6920174"/>
            <a:ext cx="1599792" cy="433410"/>
          </a:xfrm>
          <a:prstGeom prst="rect">
            <a:avLst/>
          </a:prstGeom>
        </p:spPr>
      </p:pic>
      <p:sp>
        <p:nvSpPr>
          <p:cNvPr id="9" name="TextBox 8">
            <a:extLst>
              <a:ext uri="{FF2B5EF4-FFF2-40B4-BE49-F238E27FC236}">
                <a16:creationId xmlns:a16="http://schemas.microsoft.com/office/drawing/2014/main" id="{699FC0FF-AFAA-8C4F-BF26-1D38220853E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0" name="Oval 9">
            <a:extLst>
              <a:ext uri="{FF2B5EF4-FFF2-40B4-BE49-F238E27FC236}">
                <a16:creationId xmlns:a16="http://schemas.microsoft.com/office/drawing/2014/main" id="{519CFA3C-7851-E741-8F7A-10D18B5CB680}"/>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2" name="Picture 11">
            <a:extLst>
              <a:ext uri="{FF2B5EF4-FFF2-40B4-BE49-F238E27FC236}">
                <a16:creationId xmlns:a16="http://schemas.microsoft.com/office/drawing/2014/main" id="{3A78C569-CDCF-784C-9D89-955886AD309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407505460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85460" y="4251234"/>
            <a:ext cx="10337231" cy="432578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just" defTabSz="914400">
              <a:lnSpc>
                <a:spcPct val="90000"/>
              </a:lnSpc>
              <a:spcBef>
                <a:spcPts val="1000"/>
              </a:spcBef>
              <a:defRPr sz="3600">
                <a:latin typeface="Calibri"/>
                <a:ea typeface="Calibri"/>
                <a:cs typeface="Calibri"/>
                <a:sym typeface="Calibri"/>
              </a:defRPr>
            </a:pPr>
            <a:r>
              <a:rPr lang="en-US" sz="3600" dirty="0">
                <a:solidFill>
                  <a:schemeClr val="tx1"/>
                </a:solidFill>
                <a:latin typeface="Avenir Light" panose="020B0402020203020204" pitchFamily="34" charset="77"/>
                <a:cs typeface="Calibri Light" panose="020F0302020204030204" pitchFamily="34" charset="0"/>
              </a:rPr>
              <a:t>In order to engage in a relevant dialog on the feasibility of the civilian population acting to save lives in violent situations, we must begin with a realistic and accurate assessment of the current state-of-affairs with regard to violent crime, law enforcement’s responsibility to respond to and deal with violence, and how civilians responsibly factor into that equation.</a:t>
            </a:r>
          </a:p>
        </p:txBody>
      </p:sp>
      <p:sp>
        <p:nvSpPr>
          <p:cNvPr id="20" name="Rectangle 19">
            <a:extLst>
              <a:ext uri="{FF2B5EF4-FFF2-40B4-BE49-F238E27FC236}">
                <a16:creationId xmlns:a16="http://schemas.microsoft.com/office/drawing/2014/main" id="{54FD0043-0BB5-2A43-8739-0A7317FFA130}"/>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Facts:</a:t>
            </a:r>
          </a:p>
        </p:txBody>
      </p:sp>
      <p:sp>
        <p:nvSpPr>
          <p:cNvPr id="6" name="TextBox 5">
            <a:extLst>
              <a:ext uri="{FF2B5EF4-FFF2-40B4-BE49-F238E27FC236}">
                <a16:creationId xmlns:a16="http://schemas.microsoft.com/office/drawing/2014/main" id="{6D377F76-58D5-5D4F-8349-276BD0C37054}"/>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2A8C6809-463B-E84E-A86C-82F9561398FA}"/>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0" name="Picture 9">
            <a:extLst>
              <a:ext uri="{FF2B5EF4-FFF2-40B4-BE49-F238E27FC236}">
                <a16:creationId xmlns:a16="http://schemas.microsoft.com/office/drawing/2014/main" id="{6C7C459F-74D3-0C40-898B-C117394A16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33257676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2261710" y="4153386"/>
            <a:ext cx="10155825" cy="5841884"/>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De </a:t>
            </a:r>
            <a:r>
              <a:rPr lang="en-US" sz="2600" dirty="0" err="1">
                <a:solidFill>
                  <a:schemeClr val="tx1"/>
                </a:solidFill>
                <a:latin typeface="Avenir Light" panose="020B0402020203020204" pitchFamily="34" charset="77"/>
                <a:cs typeface="Calibri Light" panose="020F0302020204030204" pitchFamily="34" charset="0"/>
              </a:rPr>
              <a:t>Santis</a:t>
            </a:r>
            <a:r>
              <a:rPr lang="en-US" sz="2600" dirty="0">
                <a:solidFill>
                  <a:schemeClr val="tx1"/>
                </a:solidFill>
                <a:latin typeface="Avenir Light" panose="020B0402020203020204" pitchFamily="34" charset="77"/>
                <a:cs typeface="Calibri Light" panose="020F0302020204030204" pitchFamily="34" charset="0"/>
              </a:rPr>
              <a:t> </a:t>
            </a:r>
            <a:r>
              <a:rPr lang="en-US" sz="2600" dirty="0" err="1">
                <a:solidFill>
                  <a:schemeClr val="tx1"/>
                </a:solidFill>
                <a:latin typeface="Avenir Light" panose="020B0402020203020204" pitchFamily="34" charset="77"/>
                <a:cs typeface="Calibri Light" panose="020F0302020204030204" pitchFamily="34" charset="0"/>
              </a:rPr>
              <a:t>Gunhide</a:t>
            </a:r>
            <a:r>
              <a:rPr lang="en-US" sz="2600" dirty="0">
                <a:solidFill>
                  <a:schemeClr val="tx1"/>
                </a:solidFill>
                <a:latin typeface="Avenir Light" panose="020B0402020203020204" pitchFamily="34" charset="77"/>
                <a:cs typeface="Calibri Light" panose="020F0302020204030204" pitchFamily="34" charset="0"/>
              </a:rPr>
              <a:t> i</a:t>
            </a:r>
            <a:r>
              <a:rPr lang="en-US" sz="2600" dirty="0">
                <a:latin typeface="Avenir Light" panose="020B0402020203020204" pitchFamily="34" charset="77"/>
                <a:cs typeface="Calibri Light" panose="020F0302020204030204" pitchFamily="34" charset="0"/>
                <a:sym typeface="Calibri"/>
              </a:rPr>
              <a:t>s one of the largest holster manufacturers in the world</a:t>
            </a:r>
            <a:r>
              <a:rPr lang="en-US" sz="2600" dirty="0">
                <a:latin typeface="Avenir Light" panose="020B0402020203020204" pitchFamily="34" charset="77"/>
                <a:sym typeface="Calibri"/>
              </a:rPr>
              <a:t>, </a:t>
            </a:r>
            <a:r>
              <a:rPr lang="en-US" sz="2600" dirty="0">
                <a:latin typeface="Avenir Light" panose="020B0402020203020204" pitchFamily="34" charset="77"/>
                <a:cs typeface="Calibri Light" panose="020F0302020204030204" pitchFamily="34" charset="0"/>
                <a:sym typeface="Calibri"/>
              </a:rPr>
              <a:t>and</a:t>
            </a:r>
            <a:r>
              <a:rPr lang="en-US" sz="2600" dirty="0">
                <a:latin typeface="Avenir Light" panose="020B0402020203020204" pitchFamily="34" charset="77"/>
                <a:sym typeface="Calibri"/>
              </a:rPr>
              <a:t> </a:t>
            </a:r>
            <a:r>
              <a:rPr lang="en-US" sz="2600" dirty="0">
                <a:latin typeface="Avenir Light" panose="020B0402020203020204" pitchFamily="34" charset="77"/>
                <a:cs typeface="Calibri Light" panose="020F0302020204030204" pitchFamily="34" charset="0"/>
                <a:sym typeface="Calibri"/>
              </a:rPr>
              <a:t>has joined the Samaritan Program to design custom concealment products for civilian and off-duty LEOs.</a:t>
            </a:r>
            <a:endParaRPr lang="en-US" sz="2600" dirty="0">
              <a:solidFill>
                <a:schemeClr val="tx1"/>
              </a:solidFill>
              <a:latin typeface="Avenir Light" panose="020B0402020203020204" pitchFamily="34" charset="77"/>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North American Rescue is dedicated to decreasing preventable death by providing the most effective/highest quality mission critical medical products to military, police, and civilian life savers.</a:t>
            </a:r>
          </a:p>
          <a:p>
            <a:pPr algn="just" defTabSz="914400">
              <a:lnSpc>
                <a:spcPct val="90000"/>
              </a:lnSpc>
              <a:spcBef>
                <a:spcPts val="1000"/>
              </a:spcBef>
              <a:defRPr sz="3600">
                <a:latin typeface="Calibri"/>
                <a:ea typeface="Calibri"/>
                <a:cs typeface="Calibri"/>
                <a:sym typeface="Calibri"/>
              </a:defRPr>
            </a:pPr>
            <a:r>
              <a:rPr lang="en-US" sz="2600" dirty="0">
                <a:latin typeface="Avenir Light" panose="020B0402020203020204" pitchFamily="34" charset="77"/>
              </a:rPr>
              <a:t>RECOIL’s Concealment is the one source for the concealed carry lifestyle, allowing those interested in, or already legally carrying a gun, to be better informed about carrying a firearm for protection. </a:t>
            </a:r>
            <a:endParaRPr lang="en-US" sz="2600" dirty="0">
              <a:solidFill>
                <a:schemeClr val="tx1"/>
              </a:solidFill>
              <a:latin typeface="Avenir Light" panose="020B0402020203020204" pitchFamily="34" charset="77"/>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T-WORX is an innovation leader in smart technology, power supply, and communications systems for military, law enforcement, and civilian applications, creating cutting-edge “smart-weapons”.  </a:t>
            </a:r>
          </a:p>
          <a:p>
            <a:pPr algn="just" defTabSz="914400">
              <a:lnSpc>
                <a:spcPct val="90000"/>
              </a:lnSpc>
              <a:spcBef>
                <a:spcPts val="1000"/>
              </a:spcBef>
              <a:defRPr sz="3600">
                <a:latin typeface="Calibri"/>
                <a:ea typeface="Calibri"/>
                <a:cs typeface="Calibri"/>
                <a:sym typeface="Calibri"/>
              </a:defRPr>
            </a:pPr>
            <a:endParaRPr lang="en-US" sz="2800" dirty="0">
              <a:latin typeface="Calibri Light" panose="020F0302020204030204" pitchFamily="34" charset="0"/>
              <a:cs typeface="Calibri Light" panose="020F0302020204030204" pitchFamily="34" charset="0"/>
            </a:endParaRPr>
          </a:p>
          <a:p>
            <a:pPr algn="just" defTabSz="914400">
              <a:lnSpc>
                <a:spcPct val="90000"/>
              </a:lnSpc>
              <a:spcBef>
                <a:spcPts val="1000"/>
              </a:spcBef>
              <a:defRPr sz="3600">
                <a:latin typeface="Calibri"/>
                <a:ea typeface="Calibri"/>
                <a:cs typeface="Calibri"/>
                <a:sym typeface="Calibri"/>
              </a:defRPr>
            </a:pPr>
            <a:endParaRPr sz="3200" dirty="0">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074151BD-B26E-E649-AEFC-56988B5FB6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7933" y="4153386"/>
            <a:ext cx="1573097" cy="801670"/>
          </a:xfrm>
          <a:prstGeom prst="rect">
            <a:avLst/>
          </a:prstGeom>
          <a:solidFill>
            <a:schemeClr val="bg1"/>
          </a:solidFill>
        </p:spPr>
      </p:pic>
      <p:pic>
        <p:nvPicPr>
          <p:cNvPr id="16" name="Picture 15">
            <a:extLst>
              <a:ext uri="{FF2B5EF4-FFF2-40B4-BE49-F238E27FC236}">
                <a16:creationId xmlns:a16="http://schemas.microsoft.com/office/drawing/2014/main" id="{DA1CF5ED-1499-484B-BC5F-F91EEB2172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934" y="5465647"/>
            <a:ext cx="1573097" cy="461942"/>
          </a:xfrm>
          <a:prstGeom prst="rect">
            <a:avLst/>
          </a:prstGeom>
        </p:spPr>
      </p:pic>
      <p:sp>
        <p:nvSpPr>
          <p:cNvPr id="18" name="TextBox 17">
            <a:extLst>
              <a:ext uri="{FF2B5EF4-FFF2-40B4-BE49-F238E27FC236}">
                <a16:creationId xmlns:a16="http://schemas.microsoft.com/office/drawing/2014/main" id="{1825E3DE-A689-A64F-860E-0DF2FE3FCB93}"/>
              </a:ext>
            </a:extLst>
          </p:cNvPr>
          <p:cNvSpPr txBox="1"/>
          <p:nvPr/>
        </p:nvSpPr>
        <p:spPr>
          <a:xfrm>
            <a:off x="463553" y="7854137"/>
            <a:ext cx="1597475" cy="925269"/>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4400" i="1" dirty="0">
                <a:solidFill>
                  <a:schemeClr val="tx1"/>
                </a:solidFill>
                <a:latin typeface="Tw Cen MT Condensed" panose="020B0606020104020203" pitchFamily="34" charset="77"/>
                <a:ea typeface="MS UI Gothic" panose="020B0600070205080204" pitchFamily="34" charset="-128"/>
                <a:cs typeface="Sinhala Sangam MN" panose="02000000000000000000" pitchFamily="2" charset="0"/>
              </a:rPr>
              <a:t>T</a:t>
            </a:r>
            <a:r>
              <a:rPr kumimoji="0" lang="en-US" sz="4400" i="1" u="none" strike="noStrike" cap="none" spc="0" normalizeH="0" baseline="0" dirty="0">
                <a:ln>
                  <a:noFill/>
                </a:ln>
                <a:solidFill>
                  <a:schemeClr val="tx1"/>
                </a:solidFill>
                <a:effectLst/>
                <a:uFillTx/>
                <a:latin typeface="Tw Cen MT Condensed" panose="020B0606020104020203" pitchFamily="34" charset="77"/>
                <a:ea typeface="MS UI Gothic" panose="020B0600070205080204" pitchFamily="34" charset="-128"/>
                <a:cs typeface="Sinhala Sangam MN" panose="02000000000000000000" pitchFamily="2" charset="0"/>
                <a:sym typeface="Avenir Light"/>
              </a:rPr>
              <a:t>-WORX</a:t>
            </a:r>
            <a:r>
              <a:rPr kumimoji="0" lang="en-US" sz="5400" i="1" u="none" strike="noStrike" cap="none" spc="0" normalizeH="0" baseline="0" dirty="0">
                <a:ln>
                  <a:noFill/>
                </a:ln>
                <a:solidFill>
                  <a:schemeClr val="tx1"/>
                </a:solidFill>
                <a:effectLst/>
                <a:uFillTx/>
                <a:latin typeface="Tw Cen MT Condensed" panose="020B0606020104020203" pitchFamily="34" charset="77"/>
                <a:ea typeface="MS UI Gothic" panose="020B0600070205080204" pitchFamily="34" charset="-128"/>
                <a:cs typeface="Sinhala Sangam MN" panose="02000000000000000000" pitchFamily="2" charset="0"/>
                <a:sym typeface="Avenir Light"/>
              </a:rPr>
              <a:t>  </a:t>
            </a:r>
          </a:p>
        </p:txBody>
      </p:sp>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PARTNERS:</a:t>
            </a:r>
          </a:p>
        </p:txBody>
      </p:sp>
      <p:sp>
        <p:nvSpPr>
          <p:cNvPr id="8" name="TextBox 7">
            <a:extLst>
              <a:ext uri="{FF2B5EF4-FFF2-40B4-BE49-F238E27FC236}">
                <a16:creationId xmlns:a16="http://schemas.microsoft.com/office/drawing/2014/main" id="{EB9A9738-E3C4-3347-8AFB-6305BCFB39E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9" name="Oval 8">
            <a:extLst>
              <a:ext uri="{FF2B5EF4-FFF2-40B4-BE49-F238E27FC236}">
                <a16:creationId xmlns:a16="http://schemas.microsoft.com/office/drawing/2014/main" id="{45441FCB-AAC1-D743-91CA-0E14E19744CD}"/>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4" name="Picture 3">
            <a:extLst>
              <a:ext uri="{FF2B5EF4-FFF2-40B4-BE49-F238E27FC236}">
                <a16:creationId xmlns:a16="http://schemas.microsoft.com/office/drawing/2014/main" id="{01F3DD5B-348C-014E-AF98-2346F0C3AA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3553" y="6610730"/>
            <a:ext cx="1597477" cy="589294"/>
          </a:xfrm>
          <a:prstGeom prst="rect">
            <a:avLst/>
          </a:prstGeom>
        </p:spPr>
      </p:pic>
      <p:pic>
        <p:nvPicPr>
          <p:cNvPr id="12" name="Picture 11">
            <a:extLst>
              <a:ext uri="{FF2B5EF4-FFF2-40B4-BE49-F238E27FC236}">
                <a16:creationId xmlns:a16="http://schemas.microsoft.com/office/drawing/2014/main" id="{3D9F3AB8-A0AC-1B47-9E6B-77239EB6976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30891938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351128" y="3115475"/>
            <a:ext cx="10378084" cy="512820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dirty="0">
                <a:latin typeface="Avenir Light" panose="020B0402020203020204" pitchFamily="34" charset="77"/>
                <a:sym typeface="Calibri"/>
              </a:rPr>
              <a:t>Until now there has not been a recognized accreditation body responsible for the certification of competency, authority, or credibility for a nationwide community safety protocol with regard to the legally-permitted concealed carry population.</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Though states and regional governments determine local standards, and the NRA and FTA certify individual instructors, there is no nationally recognized body that sets a voluntary uniform standard across all fifty states for those who legally bear arms.</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In the absence of such a body, The Samaritan Program’s Advisory Board was assembled to fill this void and establish the specifications for the nationwide standard of training and the processes required to implement this national-level community safety regimen. </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This board is </a:t>
            </a:r>
            <a:r>
              <a:rPr lang="en-US" sz="2600" u="sng" dirty="0">
                <a:solidFill>
                  <a:schemeClr val="tx1"/>
                </a:solidFill>
                <a:latin typeface="Avenir Light" panose="020B0402020203020204" pitchFamily="34" charset="77"/>
                <a:cs typeface="Calibri Light" panose="020F0302020204030204" pitchFamily="34" charset="0"/>
              </a:rPr>
              <a:t>the</a:t>
            </a:r>
            <a:r>
              <a:rPr lang="en-US" sz="2600" dirty="0">
                <a:solidFill>
                  <a:schemeClr val="tx1"/>
                </a:solidFill>
                <a:latin typeface="Avenir Light" panose="020B0402020203020204" pitchFamily="34" charset="77"/>
                <a:cs typeface="Calibri Light" panose="020F0302020204030204" pitchFamily="34" charset="0"/>
              </a:rPr>
              <a:t> accreditation body, and is comprised of a diverse array of dozens of concerned civilians, concealed carry holders, active and retired law enforcement, business people, and emergency medical first responders, from throughout the United States.</a:t>
            </a:r>
            <a:r>
              <a:rPr lang="en-US" sz="2600" u="sng" dirty="0">
                <a:solidFill>
                  <a:schemeClr val="tx1"/>
                </a:solidFill>
                <a:latin typeface="Avenir Light" panose="020B0402020203020204" pitchFamily="34" charset="77"/>
                <a:cs typeface="Calibri Light" panose="020F0302020204030204" pitchFamily="34" charset="0"/>
              </a:rPr>
              <a:t> </a:t>
            </a:r>
          </a:p>
          <a:p>
            <a:pPr algn="l" defTabSz="914400">
              <a:lnSpc>
                <a:spcPct val="90000"/>
              </a:lnSpc>
              <a:spcBef>
                <a:spcPts val="1000"/>
              </a:spcBef>
              <a:defRPr sz="3600">
                <a:latin typeface="Calibri"/>
                <a:ea typeface="Calibri"/>
                <a:cs typeface="Calibri"/>
                <a:sym typeface="Calibri"/>
              </a:defRPr>
            </a:pPr>
            <a:endParaRPr lang="en-US" sz="2600" u="sng"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endParaRPr lang="en-US" sz="3200" dirty="0">
              <a:solidFill>
                <a:schemeClr val="tx1"/>
              </a:solidFill>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BOARD:</a:t>
            </a:r>
          </a:p>
        </p:txBody>
      </p:sp>
      <p:sp>
        <p:nvSpPr>
          <p:cNvPr id="10" name="TextBox 9">
            <a:extLst>
              <a:ext uri="{FF2B5EF4-FFF2-40B4-BE49-F238E27FC236}">
                <a16:creationId xmlns:a16="http://schemas.microsoft.com/office/drawing/2014/main" id="{462CEE82-DFA4-704A-A14D-90F9021B5915}"/>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1" name="Oval 10">
            <a:extLst>
              <a:ext uri="{FF2B5EF4-FFF2-40B4-BE49-F238E27FC236}">
                <a16:creationId xmlns:a16="http://schemas.microsoft.com/office/drawing/2014/main" id="{DE370E18-025C-4748-9660-9789E652A373}"/>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E3DF96F3-C8FD-3A46-B157-B148FA24B8B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48361057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2BBB0-CABC-C54F-A9A7-583F0C82979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
        <p:nvSpPr>
          <p:cNvPr id="141" name="Subtitle 2"/>
          <p:cNvSpPr txBox="1"/>
          <p:nvPr/>
        </p:nvSpPr>
        <p:spPr>
          <a:xfrm>
            <a:off x="2218827" y="2281378"/>
            <a:ext cx="10155825" cy="663696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endParaRPr lang="en-US" sz="2600" b="1" u="sng"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Tim Clemente, a former St Louis Metro PD officer, FBI                Agent, SWAT operator, and FBI certified Firearms /Tactical Instructor, now operates a firearms training facility in rural Virginia. </a:t>
            </a:r>
          </a:p>
          <a:p>
            <a:pPr algn="just" defTabSz="914400">
              <a:lnSpc>
                <a:spcPct val="90000"/>
              </a:lnSpc>
              <a:spcBef>
                <a:spcPts val="1000"/>
              </a:spcBef>
              <a:defRPr sz="3600">
                <a:latin typeface="Calibri"/>
                <a:ea typeface="Calibri"/>
                <a:cs typeface="Calibri"/>
                <a:sym typeface="Calibri"/>
              </a:defRPr>
            </a:pPr>
            <a:r>
              <a:rPr lang="en-US" sz="2600" dirty="0">
                <a:latin typeface="Avenir Light" panose="020B0402020203020204" pitchFamily="34" charset="77"/>
                <a:sym typeface="Calibri"/>
              </a:rPr>
              <a:t>Ken </a:t>
            </a:r>
            <a:r>
              <a:rPr lang="en-US" sz="2600" dirty="0" err="1">
                <a:latin typeface="Avenir Light" panose="020B0402020203020204" pitchFamily="34" charset="77"/>
                <a:sym typeface="Calibri"/>
              </a:rPr>
              <a:t>Cuccinelli</a:t>
            </a:r>
            <a:r>
              <a:rPr lang="en-US" sz="2600" dirty="0">
                <a:latin typeface="Avenir Light" panose="020B0402020203020204" pitchFamily="34" charset="77"/>
                <a:sym typeface="Calibri"/>
              </a:rPr>
              <a:t>, Virginia's 46th Attorney General (2010-2014), is on the board of the Law Enforcement Legal Defense Fund, protecting LEO’s wrongfully charged with crimes while protecting the public.</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Sheriff Mark Lamb is the top law enforcement officer in Pinal County, Arizona, who has come to be known by the moniker: “American Sheriff”, and is known for his from-the-front leadership style .</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Natalie Foster, the founder of Girl’s Guide to Guns, is a wife, mother, NRA Advocate and shooting sports enthusiast who was raised in Texas, and currently resides in Southern California.</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Paul Castilho Kelley is an RN and a Paramedic Critical Care Trauma Specialist, and a Deputy Sheriff with Westchester County, NY Sheriff’s Department, with Tactical Medical certifications.</a:t>
            </a:r>
          </a:p>
          <a:p>
            <a:pPr algn="l" defTabSz="914400">
              <a:lnSpc>
                <a:spcPct val="90000"/>
              </a:lnSpc>
              <a:spcBef>
                <a:spcPts val="1000"/>
              </a:spcBef>
              <a:defRPr sz="3600">
                <a:latin typeface="Calibri"/>
                <a:ea typeface="Calibri"/>
                <a:cs typeface="Calibri"/>
                <a:sym typeface="Calibri"/>
              </a:defRPr>
            </a:pPr>
            <a:endParaRPr lang="en-US" sz="3200" dirty="0">
              <a:solidFill>
                <a:schemeClr val="tx1"/>
              </a:solidFill>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074151BD-B26E-E649-AEFC-56988B5FB6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584" y="2848869"/>
            <a:ext cx="1617076" cy="909605"/>
          </a:xfrm>
          <a:prstGeom prst="rect">
            <a:avLst/>
          </a:prstGeom>
          <a:solidFill>
            <a:schemeClr val="bg1"/>
          </a:solidFill>
        </p:spPr>
      </p:pic>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BOARD 1:</a:t>
            </a:r>
          </a:p>
        </p:txBody>
      </p:sp>
      <p:pic>
        <p:nvPicPr>
          <p:cNvPr id="14" name="Picture 13">
            <a:extLst>
              <a:ext uri="{FF2B5EF4-FFF2-40B4-BE49-F238E27FC236}">
                <a16:creationId xmlns:a16="http://schemas.microsoft.com/office/drawing/2014/main" id="{B9F0F2A5-D713-7F41-856F-B023291D90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2184" y="7672065"/>
            <a:ext cx="1612373" cy="981887"/>
          </a:xfrm>
          <a:prstGeom prst="rect">
            <a:avLst/>
          </a:prstGeom>
          <a:solidFill>
            <a:schemeClr val="bg1"/>
          </a:solidFill>
        </p:spPr>
      </p:pic>
      <p:pic>
        <p:nvPicPr>
          <p:cNvPr id="19" name="Picture 18">
            <a:extLst>
              <a:ext uri="{FF2B5EF4-FFF2-40B4-BE49-F238E27FC236}">
                <a16:creationId xmlns:a16="http://schemas.microsoft.com/office/drawing/2014/main" id="{3B8F48A0-82F2-7444-AF78-02A7EE25199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5272" y="6476863"/>
            <a:ext cx="1591298" cy="899156"/>
          </a:xfrm>
          <a:prstGeom prst="rect">
            <a:avLst/>
          </a:prstGeom>
          <a:solidFill>
            <a:schemeClr val="bg1"/>
          </a:solidFill>
        </p:spPr>
      </p:pic>
      <p:pic>
        <p:nvPicPr>
          <p:cNvPr id="16" name="Picture 15">
            <a:extLst>
              <a:ext uri="{FF2B5EF4-FFF2-40B4-BE49-F238E27FC236}">
                <a16:creationId xmlns:a16="http://schemas.microsoft.com/office/drawing/2014/main" id="{3E0FBE94-CE31-9844-A783-0D38D4933666}"/>
              </a:ext>
            </a:extLst>
          </p:cNvPr>
          <p:cNvPicPr>
            <a:picLocks noChangeAspect="1"/>
          </p:cNvPicPr>
          <p:nvPr/>
        </p:nvPicPr>
        <p:blipFill rotWithShape="1">
          <a:blip r:embed="rId6">
            <a:extLst>
              <a:ext uri="{28A0092B-C50C-407E-A947-70E740481C1C}">
                <a14:useLocalDpi xmlns:a14="http://schemas.microsoft.com/office/drawing/2010/main" val="0"/>
              </a:ext>
            </a:extLst>
          </a:blip>
          <a:srcRect l="16040" t="9180" r="19146" b="32458"/>
          <a:stretch/>
        </p:blipFill>
        <p:spPr>
          <a:xfrm>
            <a:off x="452583" y="3971562"/>
            <a:ext cx="1612345" cy="967890"/>
          </a:xfrm>
          <a:prstGeom prst="rect">
            <a:avLst/>
          </a:prstGeom>
          <a:solidFill>
            <a:schemeClr val="bg1"/>
          </a:solidFill>
        </p:spPr>
      </p:pic>
      <p:pic>
        <p:nvPicPr>
          <p:cNvPr id="17" name="Picture 16">
            <a:extLst>
              <a:ext uri="{FF2B5EF4-FFF2-40B4-BE49-F238E27FC236}">
                <a16:creationId xmlns:a16="http://schemas.microsoft.com/office/drawing/2014/main" id="{2559E516-4555-E849-9293-7CF2E43744D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2583" y="5223731"/>
            <a:ext cx="1612345" cy="867684"/>
          </a:xfrm>
          <a:prstGeom prst="rect">
            <a:avLst/>
          </a:prstGeom>
          <a:solidFill>
            <a:schemeClr val="bg1"/>
          </a:solidFill>
        </p:spPr>
      </p:pic>
      <p:sp>
        <p:nvSpPr>
          <p:cNvPr id="10" name="TextBox 9">
            <a:extLst>
              <a:ext uri="{FF2B5EF4-FFF2-40B4-BE49-F238E27FC236}">
                <a16:creationId xmlns:a16="http://schemas.microsoft.com/office/drawing/2014/main" id="{47BEE315-03C3-C247-AF7A-170ABF17390A}"/>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1" name="Oval 10">
            <a:extLst>
              <a:ext uri="{FF2B5EF4-FFF2-40B4-BE49-F238E27FC236}">
                <a16:creationId xmlns:a16="http://schemas.microsoft.com/office/drawing/2014/main" id="{CB3D41DE-AB66-2544-BE73-E014E1453510}"/>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Tree>
    <p:extLst>
      <p:ext uri="{BB962C8B-B14F-4D97-AF65-F5344CB8AC3E}">
        <p14:creationId xmlns:p14="http://schemas.microsoft.com/office/powerpoint/2010/main" val="278416367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2218827" y="2281378"/>
            <a:ext cx="10155825" cy="663696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endParaRPr lang="en-US" sz="2600" b="1" u="sng"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r>
              <a:rPr lang="en-US" sz="2600" dirty="0">
                <a:latin typeface="Avenir Light" panose="020B0402020203020204" pitchFamily="34" charset="77"/>
                <a:sym typeface="Calibri"/>
              </a:rPr>
              <a:t>Lance Woo is a graduate of Stanford University, holds                        a Master’s in Criminal Justice Administration, served 39                years in the FBI, and </a:t>
            </a:r>
            <a:r>
              <a:rPr lang="en-US" sz="2600" dirty="0">
                <a:solidFill>
                  <a:schemeClr val="tx1"/>
                </a:solidFill>
                <a:latin typeface="Avenir Light" panose="020B0402020203020204" pitchFamily="34" charset="77"/>
                <a:cs typeface="Calibri Light" panose="020F0302020204030204" pitchFamily="34" charset="0"/>
                <a:sym typeface="Calibri"/>
              </a:rPr>
              <a:t>is</a:t>
            </a:r>
            <a:r>
              <a:rPr lang="en-US" sz="2600" dirty="0">
                <a:solidFill>
                  <a:schemeClr val="tx1"/>
                </a:solidFill>
                <a:latin typeface="Avenir Light" panose="020B0402020203020204" pitchFamily="34" charset="77"/>
                <a:cs typeface="Calibri Light" panose="020F0302020204030204" pitchFamily="34" charset="0"/>
              </a:rPr>
              <a:t> an FBI Firearms Instructor in Los Angeles.</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Mason Robertson is a former Marine, firearms expert, and training curriculum programmer, with a wide range of experience in military and civilian weapons systems, who resides near Quantico, Virginia.</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Tom Elliott is a renowned Hollywood stunt man who has performed in hundreds of iconic movies and TV shows, and holds a License to Carry a Concealed Firearm in California.</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Tom Lawn retired from the Fairfax County Police Department after 20 years of service, and is now an investigator with the Stafford County Sheriff’s Department, and is also a firearms instructor.</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Maureen O’Connell, a 25-year FBI veteran, owns a security consulting business in Los Angeles, and is national president of the FBI’s InfraGard program, protecting the US’ critical infrastructure.</a:t>
            </a:r>
          </a:p>
        </p:txBody>
      </p:sp>
      <p:pic>
        <p:nvPicPr>
          <p:cNvPr id="15" name="Picture 14">
            <a:extLst>
              <a:ext uri="{FF2B5EF4-FFF2-40B4-BE49-F238E27FC236}">
                <a16:creationId xmlns:a16="http://schemas.microsoft.com/office/drawing/2014/main" id="{074151BD-B26E-E649-AEFC-56988B5FB6D8}"/>
              </a:ext>
            </a:extLst>
          </p:cNvPr>
          <p:cNvPicPr>
            <a:picLocks noChangeAspect="1"/>
          </p:cNvPicPr>
          <p:nvPr/>
        </p:nvPicPr>
        <p:blipFill rotWithShape="1">
          <a:blip r:embed="rId2">
            <a:extLst>
              <a:ext uri="{28A0092B-C50C-407E-A947-70E740481C1C}">
                <a14:useLocalDpi xmlns:a14="http://schemas.microsoft.com/office/drawing/2010/main" val="0"/>
              </a:ext>
            </a:extLst>
          </a:blip>
          <a:srcRect t="12037" b="13315"/>
          <a:stretch/>
        </p:blipFill>
        <p:spPr>
          <a:xfrm>
            <a:off x="472184" y="2846439"/>
            <a:ext cx="1592743" cy="891726"/>
          </a:xfrm>
          <a:prstGeom prst="rect">
            <a:avLst/>
          </a:prstGeom>
          <a:solidFill>
            <a:schemeClr val="bg1"/>
          </a:solidFill>
        </p:spPr>
      </p:pic>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BOARD 2:</a:t>
            </a:r>
          </a:p>
        </p:txBody>
      </p:sp>
      <p:pic>
        <p:nvPicPr>
          <p:cNvPr id="14" name="Picture 13">
            <a:extLst>
              <a:ext uri="{FF2B5EF4-FFF2-40B4-BE49-F238E27FC236}">
                <a16:creationId xmlns:a16="http://schemas.microsoft.com/office/drawing/2014/main" id="{B9F0F2A5-D713-7F41-856F-B023291D9037}"/>
              </a:ext>
            </a:extLst>
          </p:cNvPr>
          <p:cNvPicPr>
            <a:picLocks noChangeAspect="1"/>
          </p:cNvPicPr>
          <p:nvPr/>
        </p:nvPicPr>
        <p:blipFill rotWithShape="1">
          <a:blip r:embed="rId3">
            <a:extLst>
              <a:ext uri="{28A0092B-C50C-407E-A947-70E740481C1C}">
                <a14:useLocalDpi xmlns:a14="http://schemas.microsoft.com/office/drawing/2010/main" val="0"/>
              </a:ext>
            </a:extLst>
          </a:blip>
          <a:srcRect t="15070" b="29643"/>
          <a:stretch/>
        </p:blipFill>
        <p:spPr>
          <a:xfrm>
            <a:off x="472184" y="7618024"/>
            <a:ext cx="1592743" cy="973778"/>
          </a:xfrm>
          <a:prstGeom prst="rect">
            <a:avLst/>
          </a:prstGeom>
          <a:solidFill>
            <a:schemeClr val="bg1"/>
          </a:solidFill>
        </p:spPr>
      </p:pic>
      <p:pic>
        <p:nvPicPr>
          <p:cNvPr id="19" name="Picture 18">
            <a:extLst>
              <a:ext uri="{FF2B5EF4-FFF2-40B4-BE49-F238E27FC236}">
                <a16:creationId xmlns:a16="http://schemas.microsoft.com/office/drawing/2014/main" id="{3B8F48A0-82F2-7444-AF78-02A7EE251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72" y="6529257"/>
            <a:ext cx="1591298" cy="794367"/>
          </a:xfrm>
          <a:prstGeom prst="rect">
            <a:avLst/>
          </a:prstGeom>
          <a:solidFill>
            <a:schemeClr val="bg1"/>
          </a:solidFill>
        </p:spPr>
      </p:pic>
      <p:pic>
        <p:nvPicPr>
          <p:cNvPr id="16" name="Picture 15">
            <a:extLst>
              <a:ext uri="{FF2B5EF4-FFF2-40B4-BE49-F238E27FC236}">
                <a16:creationId xmlns:a16="http://schemas.microsoft.com/office/drawing/2014/main" id="{3E0FBE94-CE31-9844-A783-0D38D49336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380" r="296"/>
          <a:stretch/>
        </p:blipFill>
        <p:spPr>
          <a:xfrm>
            <a:off x="451766" y="4034211"/>
            <a:ext cx="1613161" cy="893474"/>
          </a:xfrm>
          <a:prstGeom prst="rect">
            <a:avLst/>
          </a:prstGeom>
          <a:solidFill>
            <a:schemeClr val="bg1"/>
          </a:solidFill>
        </p:spPr>
      </p:pic>
      <p:pic>
        <p:nvPicPr>
          <p:cNvPr id="17" name="Picture 16">
            <a:extLst>
              <a:ext uri="{FF2B5EF4-FFF2-40B4-BE49-F238E27FC236}">
                <a16:creationId xmlns:a16="http://schemas.microsoft.com/office/drawing/2014/main" id="{2559E516-4555-E849-9293-7CF2E43744D6}"/>
              </a:ext>
            </a:extLst>
          </p:cNvPr>
          <p:cNvPicPr>
            <a:picLocks noChangeAspect="1"/>
          </p:cNvPicPr>
          <p:nvPr/>
        </p:nvPicPr>
        <p:blipFill rotWithShape="1">
          <a:blip r:embed="rId6">
            <a:extLst>
              <a:ext uri="{28A0092B-C50C-407E-A947-70E740481C1C}">
                <a14:useLocalDpi xmlns:a14="http://schemas.microsoft.com/office/drawing/2010/main" val="0"/>
              </a:ext>
            </a:extLst>
          </a:blip>
          <a:srcRect b="6930"/>
          <a:stretch/>
        </p:blipFill>
        <p:spPr>
          <a:xfrm>
            <a:off x="451766" y="5251866"/>
            <a:ext cx="1632791" cy="923149"/>
          </a:xfrm>
          <a:prstGeom prst="rect">
            <a:avLst/>
          </a:prstGeom>
          <a:solidFill>
            <a:schemeClr val="bg1"/>
          </a:solidFill>
        </p:spPr>
      </p:pic>
      <p:sp>
        <p:nvSpPr>
          <p:cNvPr id="10" name="TextBox 9">
            <a:extLst>
              <a:ext uri="{FF2B5EF4-FFF2-40B4-BE49-F238E27FC236}">
                <a16:creationId xmlns:a16="http://schemas.microsoft.com/office/drawing/2014/main" id="{47BEE315-03C3-C247-AF7A-170ABF17390A}"/>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1" name="Oval 10">
            <a:extLst>
              <a:ext uri="{FF2B5EF4-FFF2-40B4-BE49-F238E27FC236}">
                <a16:creationId xmlns:a16="http://schemas.microsoft.com/office/drawing/2014/main" id="{CB3D41DE-AB66-2544-BE73-E014E1453510}"/>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3" name="Picture 12">
            <a:extLst>
              <a:ext uri="{FF2B5EF4-FFF2-40B4-BE49-F238E27FC236}">
                <a16:creationId xmlns:a16="http://schemas.microsoft.com/office/drawing/2014/main" id="{3A22BBB0-CABC-C54F-A9A7-583F0C82979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08619647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A15E0A-D0C0-DB4A-A0F0-183D2892A03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
        <p:nvSpPr>
          <p:cNvPr id="141" name="Subtitle 2"/>
          <p:cNvSpPr txBox="1"/>
          <p:nvPr/>
        </p:nvSpPr>
        <p:spPr>
          <a:xfrm>
            <a:off x="2276116" y="2862698"/>
            <a:ext cx="10155825" cy="6952409"/>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Carson Ulrich is the most highly decorated Federal Agent                 in the history of the US Department of Justice, served for 25          years as a DEA Agent and is a Firearms/Tactical Instructor in Virginia. </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Chris Galvan is a training systems analyst for a defense contractor who holds a Top Secret national security clearance, is a firearms enthusiast, and is a concealed carry permit holder in Virginia.</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Brandon Brown is a police officer and paramedic from South Carolina who supplies state-of-the-art life-saving medical products to law enforcement and emergency medical personnel.</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Bernie Flynn, </a:t>
            </a:r>
            <a:r>
              <a:rPr lang="en-US" sz="2600" dirty="0" err="1">
                <a:solidFill>
                  <a:schemeClr val="tx1"/>
                </a:solidFill>
                <a:latin typeface="Avenir Light" panose="020B0402020203020204" pitchFamily="34" charset="77"/>
                <a:cs typeface="Calibri Light" panose="020F0302020204030204" pitchFamily="34" charset="0"/>
              </a:rPr>
              <a:t>Esq</a:t>
            </a:r>
            <a:r>
              <a:rPr lang="en-US" sz="2600" dirty="0">
                <a:solidFill>
                  <a:schemeClr val="tx1"/>
                </a:solidFill>
                <a:latin typeface="Avenir Light" panose="020B0402020203020204" pitchFamily="34" charset="77"/>
                <a:cs typeface="Calibri Light" panose="020F0302020204030204" pitchFamily="34" charset="0"/>
              </a:rPr>
              <a:t> is the former CEO and General Counsel of New Jersey’s largest insurance firm, and is a widely regarded expert in the fields of risk management and public policy.</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Trent O’Brien is a former Australian Federal Police officer, United Nations personnel security expert, and firearms/medical instructor with advanced paramedic certifications, residing near Richmond, VA.</a:t>
            </a:r>
          </a:p>
          <a:p>
            <a:pPr algn="l" defTabSz="914400">
              <a:lnSpc>
                <a:spcPct val="90000"/>
              </a:lnSpc>
              <a:spcBef>
                <a:spcPts val="1000"/>
              </a:spcBef>
              <a:defRPr sz="3600">
                <a:latin typeface="Calibri"/>
                <a:ea typeface="Calibri"/>
                <a:cs typeface="Calibri"/>
                <a:sym typeface="Calibri"/>
              </a:defRPr>
            </a:pPr>
            <a:endParaRPr lang="en-US" sz="3200" dirty="0">
              <a:solidFill>
                <a:schemeClr val="tx1"/>
              </a:solidFill>
              <a:latin typeface="Calibri Light" panose="020F0302020204030204" pitchFamily="34" charset="0"/>
              <a:cs typeface="Calibri Light" panose="020F0302020204030204" pitchFamily="34" charset="0"/>
            </a:endParaRPr>
          </a:p>
        </p:txBody>
      </p:sp>
      <p:pic>
        <p:nvPicPr>
          <p:cNvPr id="15" name="Picture 14">
            <a:extLst>
              <a:ext uri="{FF2B5EF4-FFF2-40B4-BE49-F238E27FC236}">
                <a16:creationId xmlns:a16="http://schemas.microsoft.com/office/drawing/2014/main" id="{074151BD-B26E-E649-AEFC-56988B5FB6D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650" t="4092" r="19440" b="25000"/>
          <a:stretch/>
        </p:blipFill>
        <p:spPr>
          <a:xfrm>
            <a:off x="496450" y="2982686"/>
            <a:ext cx="1585224" cy="856666"/>
          </a:xfrm>
          <a:prstGeom prst="rect">
            <a:avLst/>
          </a:prstGeom>
          <a:solidFill>
            <a:schemeClr val="bg1"/>
          </a:solidFill>
        </p:spPr>
      </p:pic>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BOARD 3:</a:t>
            </a:r>
          </a:p>
        </p:txBody>
      </p:sp>
      <p:pic>
        <p:nvPicPr>
          <p:cNvPr id="14" name="Picture 13">
            <a:extLst>
              <a:ext uri="{FF2B5EF4-FFF2-40B4-BE49-F238E27FC236}">
                <a16:creationId xmlns:a16="http://schemas.microsoft.com/office/drawing/2014/main" id="{B9F0F2A5-D713-7F41-856F-B023291D90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867" y="6585070"/>
            <a:ext cx="1564919" cy="874679"/>
          </a:xfrm>
          <a:prstGeom prst="rect">
            <a:avLst/>
          </a:prstGeom>
          <a:solidFill>
            <a:schemeClr val="bg1"/>
          </a:solidFill>
        </p:spPr>
      </p:pic>
      <p:pic>
        <p:nvPicPr>
          <p:cNvPr id="16" name="Picture 15">
            <a:extLst>
              <a:ext uri="{FF2B5EF4-FFF2-40B4-BE49-F238E27FC236}">
                <a16:creationId xmlns:a16="http://schemas.microsoft.com/office/drawing/2014/main" id="{3E0FBE94-CE31-9844-A783-0D38D49336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0944" y="4179413"/>
            <a:ext cx="1580730" cy="892648"/>
          </a:xfrm>
          <a:prstGeom prst="rect">
            <a:avLst/>
          </a:prstGeom>
          <a:solidFill>
            <a:schemeClr val="bg1"/>
          </a:solidFill>
        </p:spPr>
      </p:pic>
      <p:pic>
        <p:nvPicPr>
          <p:cNvPr id="17" name="Picture 16">
            <a:extLst>
              <a:ext uri="{FF2B5EF4-FFF2-40B4-BE49-F238E27FC236}">
                <a16:creationId xmlns:a16="http://schemas.microsoft.com/office/drawing/2014/main" id="{2559E516-4555-E849-9293-7CF2E43744D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0944" y="5412122"/>
            <a:ext cx="1580730" cy="889161"/>
          </a:xfrm>
          <a:prstGeom prst="rect">
            <a:avLst/>
          </a:prstGeom>
          <a:solidFill>
            <a:schemeClr val="bg1"/>
          </a:solidFill>
        </p:spPr>
      </p:pic>
      <p:pic>
        <p:nvPicPr>
          <p:cNvPr id="18" name="Picture 17">
            <a:extLst>
              <a:ext uri="{FF2B5EF4-FFF2-40B4-BE49-F238E27FC236}">
                <a16:creationId xmlns:a16="http://schemas.microsoft.com/office/drawing/2014/main" id="{F71FB405-70DE-9047-8E73-D0860D8457F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6755" y="7748108"/>
            <a:ext cx="1576031" cy="824936"/>
          </a:xfrm>
          <a:prstGeom prst="rect">
            <a:avLst/>
          </a:prstGeom>
          <a:solidFill>
            <a:schemeClr val="bg1"/>
          </a:solidFill>
        </p:spPr>
      </p:pic>
      <p:sp>
        <p:nvSpPr>
          <p:cNvPr id="10" name="TextBox 9">
            <a:extLst>
              <a:ext uri="{FF2B5EF4-FFF2-40B4-BE49-F238E27FC236}">
                <a16:creationId xmlns:a16="http://schemas.microsoft.com/office/drawing/2014/main" id="{B97BE09B-4B07-2146-A4B6-97469608DADF}"/>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1" name="Oval 10">
            <a:extLst>
              <a:ext uri="{FF2B5EF4-FFF2-40B4-BE49-F238E27FC236}">
                <a16:creationId xmlns:a16="http://schemas.microsoft.com/office/drawing/2014/main" id="{7D0E7F07-5475-8047-BCB1-9BCC5B580AD7}"/>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Tree>
    <p:extLst>
      <p:ext uri="{BB962C8B-B14F-4D97-AF65-F5344CB8AC3E}">
        <p14:creationId xmlns:p14="http://schemas.microsoft.com/office/powerpoint/2010/main" val="275178022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A5D80E-133F-8041-8088-0F606C5E60D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
        <p:nvSpPr>
          <p:cNvPr id="141" name="Subtitle 2"/>
          <p:cNvSpPr txBox="1"/>
          <p:nvPr/>
        </p:nvSpPr>
        <p:spPr>
          <a:xfrm>
            <a:off x="2232316" y="2713926"/>
            <a:ext cx="10155825" cy="6952409"/>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Joshua Clemente is a mechanical engineer experience in              tactical and aerospace industries, is an avid shooter and a  concealed carry permit holder, residing in Philadelphia, PA.</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Chief Deputy Matt Thomas with the Pinal County Sheriffs Dept has extensive violent crimes experience, was a SWAT operator, and is an adjunct instructor at the Regional Police Academy in Arizona.</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Katie </a:t>
            </a:r>
            <a:r>
              <a:rPr lang="en-US" sz="2600" dirty="0" err="1">
                <a:solidFill>
                  <a:schemeClr val="tx1"/>
                </a:solidFill>
                <a:latin typeface="Avenir Light" panose="020B0402020203020204" pitchFamily="34" charset="77"/>
                <a:cs typeface="Calibri Light" panose="020F0302020204030204" pitchFamily="34" charset="0"/>
              </a:rPr>
              <a:t>Pavlich</a:t>
            </a:r>
            <a:r>
              <a:rPr lang="en-US" sz="2600" dirty="0">
                <a:solidFill>
                  <a:schemeClr val="tx1"/>
                </a:solidFill>
                <a:latin typeface="Avenir Light" panose="020B0402020203020204" pitchFamily="34" charset="77"/>
                <a:cs typeface="Calibri Light" panose="020F0302020204030204" pitchFamily="34" charset="0"/>
              </a:rPr>
              <a:t> is a respected journalist, author, and  television personality in Washington, DC, who is also a firearms enthusiast, and a concealed carry permit holder.</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Tom </a:t>
            </a:r>
            <a:r>
              <a:rPr lang="en-US" sz="2600" dirty="0" err="1">
                <a:solidFill>
                  <a:schemeClr val="tx1"/>
                </a:solidFill>
                <a:latin typeface="Avenir Light" panose="020B0402020203020204" pitchFamily="34" charset="77"/>
                <a:cs typeface="Calibri Light" panose="020F0302020204030204" pitchFamily="34" charset="0"/>
              </a:rPr>
              <a:t>Ohmer</a:t>
            </a:r>
            <a:r>
              <a:rPr lang="en-US" sz="2600" dirty="0">
                <a:solidFill>
                  <a:schemeClr val="tx1"/>
                </a:solidFill>
                <a:latin typeface="Avenir Light" panose="020B0402020203020204" pitchFamily="34" charset="77"/>
                <a:cs typeface="Calibri Light" panose="020F0302020204030204" pitchFamily="34" charset="0"/>
              </a:rPr>
              <a:t>, a retired police officer who served with the LAPD and Simi Valley, CA Police Departments, is an NRA certified firearms instructor, and holds a concealed carry permit in Florida.</a:t>
            </a:r>
          </a:p>
          <a:p>
            <a:pPr algn="just"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Josh Beckham, former US Navy enlisted, is a systems engineer &amp; integrator for over 35 years in defense and commercial applications, a father, gun hobbyist who has a concealed carry permit in Virginia.</a:t>
            </a: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p:txBody>
      </p:sp>
      <p:pic>
        <p:nvPicPr>
          <p:cNvPr id="15" name="Picture 14">
            <a:extLst>
              <a:ext uri="{FF2B5EF4-FFF2-40B4-BE49-F238E27FC236}">
                <a16:creationId xmlns:a16="http://schemas.microsoft.com/office/drawing/2014/main" id="{074151BD-B26E-E649-AEFC-56988B5FB6D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859" y="2805622"/>
            <a:ext cx="1597475" cy="842877"/>
          </a:xfrm>
          <a:prstGeom prst="rect">
            <a:avLst/>
          </a:prstGeom>
          <a:solidFill>
            <a:schemeClr val="bg1"/>
          </a:solidFill>
        </p:spPr>
      </p:pic>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BOARD 4:</a:t>
            </a:r>
          </a:p>
        </p:txBody>
      </p:sp>
      <p:pic>
        <p:nvPicPr>
          <p:cNvPr id="17" name="Picture 16">
            <a:extLst>
              <a:ext uri="{FF2B5EF4-FFF2-40B4-BE49-F238E27FC236}">
                <a16:creationId xmlns:a16="http://schemas.microsoft.com/office/drawing/2014/main" id="{2559E516-4555-E849-9293-7CF2E43744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9859" y="5180635"/>
            <a:ext cx="1597475" cy="868621"/>
          </a:xfrm>
          <a:prstGeom prst="rect">
            <a:avLst/>
          </a:prstGeom>
          <a:solidFill>
            <a:schemeClr val="bg1"/>
          </a:solidFill>
        </p:spPr>
      </p:pic>
      <p:pic>
        <p:nvPicPr>
          <p:cNvPr id="10" name="Picture 9">
            <a:extLst>
              <a:ext uri="{FF2B5EF4-FFF2-40B4-BE49-F238E27FC236}">
                <a16:creationId xmlns:a16="http://schemas.microsoft.com/office/drawing/2014/main" id="{49CFFA1A-74CF-824A-9A62-9904909AFF3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9859" y="4006698"/>
            <a:ext cx="1597475" cy="838888"/>
          </a:xfrm>
          <a:prstGeom prst="rect">
            <a:avLst/>
          </a:prstGeom>
          <a:solidFill>
            <a:schemeClr val="bg1"/>
          </a:solidFill>
        </p:spPr>
      </p:pic>
      <p:pic>
        <p:nvPicPr>
          <p:cNvPr id="11" name="Picture 10">
            <a:extLst>
              <a:ext uri="{FF2B5EF4-FFF2-40B4-BE49-F238E27FC236}">
                <a16:creationId xmlns:a16="http://schemas.microsoft.com/office/drawing/2014/main" id="{82CA32C7-E9D2-4440-A9BA-34F5012D1D5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0942" y="6384305"/>
            <a:ext cx="1596392" cy="926428"/>
          </a:xfrm>
          <a:prstGeom prst="rect">
            <a:avLst/>
          </a:prstGeom>
          <a:solidFill>
            <a:schemeClr val="bg1"/>
          </a:solidFill>
        </p:spPr>
      </p:pic>
      <p:sp>
        <p:nvSpPr>
          <p:cNvPr id="9" name="TextBox 8">
            <a:extLst>
              <a:ext uri="{FF2B5EF4-FFF2-40B4-BE49-F238E27FC236}">
                <a16:creationId xmlns:a16="http://schemas.microsoft.com/office/drawing/2014/main" id="{CB99FABB-371E-DE4E-A340-CF70234678E2}"/>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2" name="Oval 11">
            <a:extLst>
              <a:ext uri="{FF2B5EF4-FFF2-40B4-BE49-F238E27FC236}">
                <a16:creationId xmlns:a16="http://schemas.microsoft.com/office/drawing/2014/main" id="{8C34580F-855C-D74F-B11A-A9373DB3B24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3" name="Picture 12">
            <a:extLst>
              <a:ext uri="{FF2B5EF4-FFF2-40B4-BE49-F238E27FC236}">
                <a16:creationId xmlns:a16="http://schemas.microsoft.com/office/drawing/2014/main" id="{47FEAD99-0EEA-854E-A37B-13DBC0ECC83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9859" y="7599482"/>
            <a:ext cx="1632856" cy="973003"/>
          </a:xfrm>
          <a:prstGeom prst="rect">
            <a:avLst/>
          </a:prstGeom>
          <a:solidFill>
            <a:schemeClr val="bg1"/>
          </a:solidFill>
        </p:spPr>
      </p:pic>
    </p:spTree>
    <p:extLst>
      <p:ext uri="{BB962C8B-B14F-4D97-AF65-F5344CB8AC3E}">
        <p14:creationId xmlns:p14="http://schemas.microsoft.com/office/powerpoint/2010/main" val="55783646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0A5D80E-133F-8041-8088-0F606C5E60D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
        <p:nvSpPr>
          <p:cNvPr id="141" name="Subtitle 2"/>
          <p:cNvSpPr txBox="1"/>
          <p:nvPr/>
        </p:nvSpPr>
        <p:spPr>
          <a:xfrm>
            <a:off x="2232316" y="2713926"/>
            <a:ext cx="10155825" cy="6952409"/>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Lieutenant Francis </a:t>
            </a:r>
            <a:r>
              <a:rPr lang="en-US" sz="2600" dirty="0" err="1">
                <a:solidFill>
                  <a:schemeClr val="tx1"/>
                </a:solidFill>
                <a:latin typeface="Avenir Light" panose="020B0402020203020204" pitchFamily="34" charset="77"/>
                <a:cs typeface="Calibri Light" panose="020F0302020204030204" pitchFamily="34" charset="0"/>
              </a:rPr>
              <a:t>Rego</a:t>
            </a:r>
            <a:r>
              <a:rPr lang="en-US" sz="2600" dirty="0">
                <a:solidFill>
                  <a:schemeClr val="tx1"/>
                </a:solidFill>
                <a:latin typeface="Avenir Light" panose="020B0402020203020204" pitchFamily="34" charset="77"/>
                <a:cs typeface="Calibri Light" panose="020F0302020204030204" pitchFamily="34" charset="0"/>
              </a:rPr>
              <a:t> is the commander of the Miami             Dade Police Department Special Response Team (SRT),                     which is a full-time SWAT team covering the Miami region.</a:t>
            </a:r>
          </a:p>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Ayman Mohamed’s background is in computer information systems as a </a:t>
            </a:r>
            <a:r>
              <a:rPr lang="en-US" sz="2600" dirty="0" err="1">
                <a:solidFill>
                  <a:schemeClr val="tx1"/>
                </a:solidFill>
                <a:latin typeface="Avenir Light" panose="020B0402020203020204" pitchFamily="34" charset="77"/>
                <a:cs typeface="Calibri Light" panose="020F0302020204030204" pitchFamily="34" charset="0"/>
              </a:rPr>
              <a:t>govcon</a:t>
            </a:r>
            <a:r>
              <a:rPr lang="en-US" sz="2600" dirty="0">
                <a:solidFill>
                  <a:schemeClr val="tx1"/>
                </a:solidFill>
                <a:latin typeface="Avenir Light" panose="020B0402020203020204" pitchFamily="34" charset="77"/>
                <a:cs typeface="Calibri Light" panose="020F0302020204030204" pitchFamily="34" charset="0"/>
              </a:rPr>
              <a:t> software developer in the Washington, DC area, and is part of the community outreach effort for The Samaritan Program.</a:t>
            </a:r>
          </a:p>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Peter </a:t>
            </a:r>
            <a:r>
              <a:rPr lang="en-US" sz="2600" dirty="0" err="1">
                <a:solidFill>
                  <a:schemeClr val="tx1"/>
                </a:solidFill>
                <a:latin typeface="Avenir Light" panose="020B0402020203020204" pitchFamily="34" charset="77"/>
                <a:cs typeface="Calibri Light" panose="020F0302020204030204" pitchFamily="34" charset="0"/>
              </a:rPr>
              <a:t>Corvetti</a:t>
            </a:r>
            <a:r>
              <a:rPr lang="en-US" sz="2600" dirty="0">
                <a:solidFill>
                  <a:schemeClr val="tx1"/>
                </a:solidFill>
                <a:latin typeface="Avenir Light" panose="020B0402020203020204" pitchFamily="34" charset="77"/>
                <a:cs typeface="Calibri Light" panose="020F0302020204030204" pitchFamily="34" charset="0"/>
              </a:rPr>
              <a:t> is a husband, father, and concealed carry permit holder in the Charlottesville, VA area, who is part of the operations support staff for The Samaritan Program.</a:t>
            </a:r>
          </a:p>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Kateri </a:t>
            </a:r>
            <a:r>
              <a:rPr lang="en-US" sz="2600" dirty="0" err="1">
                <a:solidFill>
                  <a:schemeClr val="tx1"/>
                </a:solidFill>
                <a:latin typeface="Avenir Light" panose="020B0402020203020204" pitchFamily="34" charset="77"/>
                <a:cs typeface="Calibri Light" panose="020F0302020204030204" pitchFamily="34" charset="0"/>
              </a:rPr>
              <a:t>Corvetti</a:t>
            </a:r>
            <a:r>
              <a:rPr lang="en-US" sz="2600" dirty="0">
                <a:solidFill>
                  <a:schemeClr val="tx1"/>
                </a:solidFill>
                <a:latin typeface="Avenir Light" panose="020B0402020203020204" pitchFamily="34" charset="77"/>
                <a:cs typeface="Calibri Light" panose="020F0302020204030204" pitchFamily="34" charset="0"/>
              </a:rPr>
              <a:t> is a wife, mother, and concealed carry permit holder in the </a:t>
            </a:r>
            <a:r>
              <a:rPr lang="en-US" sz="2600" dirty="0" err="1">
                <a:solidFill>
                  <a:schemeClr val="tx1"/>
                </a:solidFill>
                <a:latin typeface="Avenir Light" panose="020B0402020203020204" pitchFamily="34" charset="77"/>
                <a:cs typeface="Calibri Light" panose="020F0302020204030204" pitchFamily="34" charset="0"/>
              </a:rPr>
              <a:t>Charlottesvile</a:t>
            </a:r>
            <a:r>
              <a:rPr lang="en-US" sz="2600" dirty="0">
                <a:solidFill>
                  <a:schemeClr val="tx1"/>
                </a:solidFill>
                <a:latin typeface="Avenir Light" panose="020B0402020203020204" pitchFamily="34" charset="77"/>
                <a:cs typeface="Calibri Light" panose="020F0302020204030204" pitchFamily="34" charset="0"/>
              </a:rPr>
              <a:t>, VA area, who is part of the community outreach effort for The Samaritan Program.</a:t>
            </a:r>
          </a:p>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Robert “Buck” Perez is a retired senior team leader of the Miami Dade Police Department’s SRT Team, was one of the team’s longest serving members and lead instructor.</a:t>
            </a: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p:txBody>
      </p:sp>
      <p:sp>
        <p:nvSpPr>
          <p:cNvPr id="23" name="Rectangle 22">
            <a:extLst>
              <a:ext uri="{FF2B5EF4-FFF2-40B4-BE49-F238E27FC236}">
                <a16:creationId xmlns:a16="http://schemas.microsoft.com/office/drawing/2014/main" id="{B7BDA38E-790B-EF4B-907B-027D189E0079}"/>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THE SAMARITAN BOARD 5:</a:t>
            </a:r>
          </a:p>
        </p:txBody>
      </p:sp>
      <p:pic>
        <p:nvPicPr>
          <p:cNvPr id="10" name="Picture 9">
            <a:extLst>
              <a:ext uri="{FF2B5EF4-FFF2-40B4-BE49-F238E27FC236}">
                <a16:creationId xmlns:a16="http://schemas.microsoft.com/office/drawing/2014/main" id="{49CFFA1A-74CF-824A-9A62-9904909AFF34}"/>
              </a:ext>
            </a:extLst>
          </p:cNvPr>
          <p:cNvPicPr>
            <a:picLocks noChangeAspect="1"/>
          </p:cNvPicPr>
          <p:nvPr/>
        </p:nvPicPr>
        <p:blipFill>
          <a:blip r:embed="rId3">
            <a:extLst>
              <a:ext uri="{28A0092B-C50C-407E-A947-70E740481C1C}">
                <a14:useLocalDpi xmlns:a14="http://schemas.microsoft.com/office/drawing/2010/main" val="0"/>
              </a:ext>
            </a:extLst>
          </a:blip>
          <a:srcRect t="9528" b="9528"/>
          <a:stretch/>
        </p:blipFill>
        <p:spPr>
          <a:xfrm>
            <a:off x="447240" y="4015613"/>
            <a:ext cx="1509275" cy="879364"/>
          </a:xfrm>
          <a:prstGeom prst="rect">
            <a:avLst/>
          </a:prstGeom>
          <a:solidFill>
            <a:schemeClr val="bg1"/>
          </a:solidFill>
        </p:spPr>
      </p:pic>
      <p:sp>
        <p:nvSpPr>
          <p:cNvPr id="9" name="TextBox 8">
            <a:extLst>
              <a:ext uri="{FF2B5EF4-FFF2-40B4-BE49-F238E27FC236}">
                <a16:creationId xmlns:a16="http://schemas.microsoft.com/office/drawing/2014/main" id="{CB99FABB-371E-DE4E-A340-CF70234678E2}"/>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2" name="Oval 11">
            <a:extLst>
              <a:ext uri="{FF2B5EF4-FFF2-40B4-BE49-F238E27FC236}">
                <a16:creationId xmlns:a16="http://schemas.microsoft.com/office/drawing/2014/main" id="{8C34580F-855C-D74F-B11A-A9373DB3B24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6" name="Picture 15">
            <a:extLst>
              <a:ext uri="{FF2B5EF4-FFF2-40B4-BE49-F238E27FC236}">
                <a16:creationId xmlns:a16="http://schemas.microsoft.com/office/drawing/2014/main" id="{23E52563-A406-1643-B934-6A5DC1F4B5F3}"/>
              </a:ext>
            </a:extLst>
          </p:cNvPr>
          <p:cNvPicPr>
            <a:picLocks noChangeAspect="1"/>
          </p:cNvPicPr>
          <p:nvPr/>
        </p:nvPicPr>
        <p:blipFill rotWithShape="1">
          <a:blip r:embed="rId4">
            <a:extLst>
              <a:ext uri="{28A0092B-C50C-407E-A947-70E740481C1C}">
                <a14:useLocalDpi xmlns:a14="http://schemas.microsoft.com/office/drawing/2010/main" val="0"/>
              </a:ext>
            </a:extLst>
          </a:blip>
          <a:srcRect b="10929"/>
          <a:stretch/>
        </p:blipFill>
        <p:spPr>
          <a:xfrm>
            <a:off x="446248" y="2797471"/>
            <a:ext cx="1516020" cy="896540"/>
          </a:xfrm>
          <a:prstGeom prst="rect">
            <a:avLst/>
          </a:prstGeom>
          <a:solidFill>
            <a:schemeClr val="bg1"/>
          </a:solidFill>
        </p:spPr>
      </p:pic>
      <p:pic>
        <p:nvPicPr>
          <p:cNvPr id="11" name="Picture 10">
            <a:extLst>
              <a:ext uri="{FF2B5EF4-FFF2-40B4-BE49-F238E27FC236}">
                <a16:creationId xmlns:a16="http://schemas.microsoft.com/office/drawing/2014/main" id="{21DE1E61-29CA-D649-A15A-F092071F1CD7}"/>
              </a:ext>
            </a:extLst>
          </p:cNvPr>
          <p:cNvPicPr>
            <a:picLocks noChangeAspect="1"/>
          </p:cNvPicPr>
          <p:nvPr/>
        </p:nvPicPr>
        <p:blipFill>
          <a:blip r:embed="rId5">
            <a:extLst>
              <a:ext uri="{28A0092B-C50C-407E-A947-70E740481C1C}">
                <a14:useLocalDpi xmlns:a14="http://schemas.microsoft.com/office/drawing/2010/main" val="0"/>
              </a:ext>
            </a:extLst>
          </a:blip>
          <a:srcRect t="2763" b="2763"/>
          <a:stretch/>
        </p:blipFill>
        <p:spPr>
          <a:xfrm>
            <a:off x="447240" y="5216579"/>
            <a:ext cx="1509275" cy="879364"/>
          </a:xfrm>
          <a:prstGeom prst="rect">
            <a:avLst/>
          </a:prstGeom>
          <a:solidFill>
            <a:schemeClr val="bg1"/>
          </a:solidFill>
        </p:spPr>
      </p:pic>
      <p:pic>
        <p:nvPicPr>
          <p:cNvPr id="13" name="Picture 12">
            <a:extLst>
              <a:ext uri="{FF2B5EF4-FFF2-40B4-BE49-F238E27FC236}">
                <a16:creationId xmlns:a16="http://schemas.microsoft.com/office/drawing/2014/main" id="{BDBE669F-18C7-BB49-A0FF-818A5F011290}"/>
              </a:ext>
            </a:extLst>
          </p:cNvPr>
          <p:cNvPicPr>
            <a:picLocks noChangeAspect="1"/>
          </p:cNvPicPr>
          <p:nvPr/>
        </p:nvPicPr>
        <p:blipFill>
          <a:blip r:embed="rId6">
            <a:extLst>
              <a:ext uri="{28A0092B-C50C-407E-A947-70E740481C1C}">
                <a14:useLocalDpi xmlns:a14="http://schemas.microsoft.com/office/drawing/2010/main" val="0"/>
              </a:ext>
            </a:extLst>
          </a:blip>
          <a:srcRect t="1757" b="1757"/>
          <a:stretch/>
        </p:blipFill>
        <p:spPr>
          <a:xfrm>
            <a:off x="446248" y="6417545"/>
            <a:ext cx="1509275" cy="879364"/>
          </a:xfrm>
          <a:prstGeom prst="rect">
            <a:avLst/>
          </a:prstGeom>
          <a:solidFill>
            <a:schemeClr val="bg1"/>
          </a:solidFill>
        </p:spPr>
      </p:pic>
      <p:pic>
        <p:nvPicPr>
          <p:cNvPr id="15" name="Picture 14">
            <a:extLst>
              <a:ext uri="{FF2B5EF4-FFF2-40B4-BE49-F238E27FC236}">
                <a16:creationId xmlns:a16="http://schemas.microsoft.com/office/drawing/2014/main" id="{29BDBF26-517D-C646-9603-CD1CEE12F196}"/>
              </a:ext>
            </a:extLst>
          </p:cNvPr>
          <p:cNvPicPr>
            <a:picLocks noChangeAspect="1"/>
          </p:cNvPicPr>
          <p:nvPr/>
        </p:nvPicPr>
        <p:blipFill rotWithShape="1">
          <a:blip r:embed="rId7">
            <a:extLst>
              <a:ext uri="{28A0092B-C50C-407E-A947-70E740481C1C}">
                <a14:useLocalDpi xmlns:a14="http://schemas.microsoft.com/office/drawing/2010/main" val="0"/>
              </a:ext>
            </a:extLst>
          </a:blip>
          <a:srcRect t="10818" b="16837"/>
          <a:stretch/>
        </p:blipFill>
        <p:spPr>
          <a:xfrm>
            <a:off x="452993" y="7618511"/>
            <a:ext cx="1509275" cy="879364"/>
          </a:xfrm>
          <a:prstGeom prst="rect">
            <a:avLst/>
          </a:prstGeom>
          <a:solidFill>
            <a:schemeClr val="bg1"/>
          </a:solidFill>
        </p:spPr>
      </p:pic>
    </p:spTree>
    <p:extLst>
      <p:ext uri="{BB962C8B-B14F-4D97-AF65-F5344CB8AC3E}">
        <p14:creationId xmlns:p14="http://schemas.microsoft.com/office/powerpoint/2010/main" val="17329205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8" name="Guardian Corps’ Mission Statement…"/>
          <p:cNvSpPr txBox="1">
            <a:spLocks noGrp="1"/>
          </p:cNvSpPr>
          <p:nvPr>
            <p:ph type="body" idx="1"/>
          </p:nvPr>
        </p:nvSpPr>
        <p:spPr>
          <a:xfrm>
            <a:off x="1337732" y="4153386"/>
            <a:ext cx="10391480" cy="4949790"/>
          </a:xfrm>
          <a:prstGeom prst="rect">
            <a:avLst/>
          </a:prstGeom>
        </p:spPr>
        <p:txBody>
          <a:bodyPr anchor="t">
            <a:normAutofit/>
          </a:bodyPr>
          <a:lstStyle/>
          <a:p>
            <a:pPr marL="0" indent="0" algn="just" defTabSz="914400">
              <a:lnSpc>
                <a:spcPct val="90000"/>
              </a:lnSpc>
              <a:spcBef>
                <a:spcPts val="1000"/>
              </a:spcBef>
              <a:buClrTx/>
              <a:buSzPct val="100000"/>
              <a:buNone/>
              <a:defRPr>
                <a:latin typeface="Calibri"/>
                <a:ea typeface="Calibri"/>
                <a:cs typeface="Calibri"/>
                <a:sym typeface="Calibri"/>
              </a:defRPr>
            </a:pPr>
            <a:r>
              <a:rPr lang="en-US" dirty="0">
                <a:solidFill>
                  <a:schemeClr val="tx1"/>
                </a:solidFill>
                <a:latin typeface="Avenir Light" panose="020B0402020203020204" pitchFamily="34" charset="77"/>
                <a:cs typeface="Calibri Light" panose="020F0302020204030204" pitchFamily="34" charset="0"/>
              </a:rPr>
              <a:t>The Samaritan Program’s life-saving training curriculum includes relevant medical skills and firearms tactics and methods that have been compiled by our in-house advisory team of medical, law enforcement, firearms, and tactical experts.</a:t>
            </a:r>
            <a:endParaRPr dirty="0">
              <a:solidFill>
                <a:schemeClr val="tx1"/>
              </a:solidFill>
              <a:latin typeface="Avenir Light" panose="020B0402020203020204" pitchFamily="34" charset="77"/>
              <a:cs typeface="Calibri Light" panose="020F0302020204030204" pitchFamily="34" charset="0"/>
            </a:endParaRPr>
          </a:p>
        </p:txBody>
      </p:sp>
      <p:sp>
        <p:nvSpPr>
          <p:cNvPr id="15" name="Rectangle 14">
            <a:extLst>
              <a:ext uri="{FF2B5EF4-FFF2-40B4-BE49-F238E27FC236}">
                <a16:creationId xmlns:a16="http://schemas.microsoft.com/office/drawing/2014/main" id="{BF87DFE0-ED58-9B4F-B832-48B9F19B348E}"/>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Curriculum:</a:t>
            </a:r>
          </a:p>
        </p:txBody>
      </p:sp>
      <p:sp>
        <p:nvSpPr>
          <p:cNvPr id="5" name="TextBox 4">
            <a:extLst>
              <a:ext uri="{FF2B5EF4-FFF2-40B4-BE49-F238E27FC236}">
                <a16:creationId xmlns:a16="http://schemas.microsoft.com/office/drawing/2014/main" id="{7D625186-F1C5-A241-A8E6-428233328B93}"/>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CF38CF87-61F3-4543-AA9B-9C678A3FEE85}"/>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7" name="Picture 6">
            <a:extLst>
              <a:ext uri="{FF2B5EF4-FFF2-40B4-BE49-F238E27FC236}">
                <a16:creationId xmlns:a16="http://schemas.microsoft.com/office/drawing/2014/main" id="{C70863E5-331E-D24E-92F5-DEA819A3110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1" name="GUARDIAN CORPS is the nationwide standard for the training and certification of self-determined gun owners, concealed carry permit holders, community leaders, and anyone with the desire to safeguard their home, workplace, and community.…"/>
          <p:cNvSpPr txBox="1">
            <a:spLocks noGrp="1"/>
          </p:cNvSpPr>
          <p:nvPr>
            <p:ph type="body" idx="1"/>
          </p:nvPr>
        </p:nvSpPr>
        <p:spPr>
          <a:xfrm>
            <a:off x="963880" y="2650665"/>
            <a:ext cx="10604871" cy="6718300"/>
          </a:xfrm>
          <a:prstGeom prst="rect">
            <a:avLst/>
          </a:prstGeom>
        </p:spPr>
        <p:txBody>
          <a:bodyPr>
            <a:normAutofit lnSpcReduction="10000"/>
          </a:bodyPr>
          <a:lstStyle/>
          <a:p>
            <a:pPr marL="0" indent="0" defTabSz="914400">
              <a:lnSpc>
                <a:spcPct val="90000"/>
              </a:lnSpc>
              <a:spcBef>
                <a:spcPts val="1000"/>
              </a:spcBef>
              <a:buClrTx/>
              <a:buSzTx/>
              <a:buFont typeface="Arial"/>
              <a:buNone/>
              <a:defRPr sz="4000">
                <a:solidFill>
                  <a:srgbClr val="76D6FF"/>
                </a:solidFill>
                <a:latin typeface="Calibri"/>
                <a:ea typeface="Calibri"/>
                <a:cs typeface="Calibri"/>
                <a:sym typeface="Calibri"/>
              </a:defRPr>
            </a:pPr>
            <a:r>
              <a:rPr lang="en-US" sz="3000" dirty="0">
                <a:solidFill>
                  <a:schemeClr val="tx1"/>
                </a:solidFill>
                <a:latin typeface="Avenir Light" panose="020B0402020203020204" pitchFamily="34" charset="77"/>
                <a:ea typeface="Marker Felt"/>
                <a:cs typeface="Calibri Light" panose="020F0302020204030204" pitchFamily="34" charset="0"/>
                <a:sym typeface="Marker Felt"/>
              </a:rPr>
              <a:t>The Samaritan Program </a:t>
            </a:r>
            <a:r>
              <a:rPr lang="en-US" sz="3000" dirty="0">
                <a:solidFill>
                  <a:schemeClr val="tx1"/>
                </a:solidFill>
                <a:latin typeface="Avenir Light" panose="020B0402020203020204" pitchFamily="34" charset="77"/>
                <a:cs typeface="Calibri Light" panose="020F0302020204030204" pitchFamily="34" charset="0"/>
              </a:rPr>
              <a:t>empowers volunteers with the                  skills and tools needed to assess and effectively react              to life-threatening situations with the greatest opportunity    to prevent loss of life, and help others</a:t>
            </a:r>
            <a:r>
              <a:rPr sz="3000" dirty="0">
                <a:solidFill>
                  <a:schemeClr val="tx1"/>
                </a:solidFill>
                <a:latin typeface="Avenir Light" panose="020B0402020203020204" pitchFamily="34" charset="77"/>
                <a:cs typeface="Calibri Light" panose="020F0302020204030204" pitchFamily="34" charset="0"/>
              </a:rPr>
              <a:t>.</a:t>
            </a:r>
          </a:p>
          <a:p>
            <a:pPr marL="0" indent="0" algn="just" defTabSz="914400">
              <a:lnSpc>
                <a:spcPct val="90000"/>
              </a:lnSpc>
              <a:spcBef>
                <a:spcPts val="1000"/>
              </a:spcBef>
              <a:buClrTx/>
              <a:buSzTx/>
              <a:buFont typeface="Arial"/>
              <a:buNone/>
              <a:defRPr sz="4000">
                <a:solidFill>
                  <a:srgbClr val="76D6FF"/>
                </a:solidFill>
                <a:latin typeface="Calibri"/>
                <a:ea typeface="Calibri"/>
                <a:cs typeface="Calibri"/>
                <a:sym typeface="Calibri"/>
              </a:defRPr>
            </a:pPr>
            <a:endParaRPr sz="3000" dirty="0">
              <a:solidFill>
                <a:schemeClr val="tx1"/>
              </a:solidFill>
              <a:latin typeface="Avenir Light" panose="020B0402020203020204" pitchFamily="34" charset="77"/>
              <a:cs typeface="Calibri Light" panose="020F0302020204030204" pitchFamily="34" charset="0"/>
            </a:endParaRPr>
          </a:p>
          <a:p>
            <a:pPr marL="0" indent="0" algn="just" defTabSz="914400">
              <a:lnSpc>
                <a:spcPct val="90000"/>
              </a:lnSpc>
              <a:spcBef>
                <a:spcPts val="1000"/>
              </a:spcBef>
              <a:buClrTx/>
              <a:buSzTx/>
              <a:buNone/>
              <a:defRPr sz="4000">
                <a:solidFill>
                  <a:srgbClr val="76D6FF"/>
                </a:solidFill>
                <a:latin typeface="Calibri"/>
                <a:ea typeface="Calibri"/>
                <a:cs typeface="Calibri"/>
                <a:sym typeface="Calibri"/>
              </a:defRPr>
            </a:pPr>
            <a:r>
              <a:rPr lang="en-US" sz="3000" dirty="0">
                <a:solidFill>
                  <a:schemeClr val="tx1"/>
                </a:solidFill>
                <a:latin typeface="Avenir Light" panose="020B0402020203020204" pitchFamily="34" charset="77"/>
                <a:ea typeface="Marker Felt"/>
                <a:cs typeface="Calibri Light" panose="020F0302020204030204" pitchFamily="34" charset="0"/>
                <a:sym typeface="Marker Felt"/>
              </a:rPr>
              <a:t>The Samaritan Program’s unique </a:t>
            </a:r>
            <a:r>
              <a:rPr lang="en-US" sz="3000" dirty="0">
                <a:solidFill>
                  <a:schemeClr val="tx1"/>
                </a:solidFill>
                <a:latin typeface="Avenir Light" panose="020B0402020203020204" pitchFamily="34" charset="77"/>
                <a:cs typeface="Calibri Light" panose="020F0302020204030204" pitchFamily="34" charset="0"/>
              </a:rPr>
              <a:t>standardized</a:t>
            </a:r>
            <a:r>
              <a:rPr sz="3000" dirty="0">
                <a:solidFill>
                  <a:schemeClr val="tx1"/>
                </a:solidFill>
                <a:latin typeface="Avenir Light" panose="020B0402020203020204" pitchFamily="34" charset="77"/>
                <a:cs typeface="Calibri Light" panose="020F0302020204030204" pitchFamily="34" charset="0"/>
              </a:rPr>
              <a:t> </a:t>
            </a:r>
            <a:r>
              <a:rPr lang="en-US" sz="3000" dirty="0">
                <a:solidFill>
                  <a:schemeClr val="tx1"/>
                </a:solidFill>
                <a:latin typeface="Avenir Light" panose="020B0402020203020204" pitchFamily="34" charset="77"/>
                <a:cs typeface="Calibri Light" panose="020F0302020204030204" pitchFamily="34" charset="0"/>
              </a:rPr>
              <a:t>vetting, </a:t>
            </a:r>
            <a:r>
              <a:rPr sz="3000" dirty="0">
                <a:solidFill>
                  <a:schemeClr val="tx1"/>
                </a:solidFill>
                <a:latin typeface="Avenir Light" panose="020B0402020203020204" pitchFamily="34" charset="77"/>
                <a:cs typeface="Calibri Light" panose="020F0302020204030204" pitchFamily="34" charset="0"/>
              </a:rPr>
              <a:t>certification</a:t>
            </a:r>
            <a:r>
              <a:rPr lang="en-US" sz="3000" dirty="0">
                <a:solidFill>
                  <a:schemeClr val="tx1"/>
                </a:solidFill>
                <a:latin typeface="Avenir Light" panose="020B0402020203020204" pitchFamily="34" charset="77"/>
                <a:cs typeface="Calibri Light" panose="020F0302020204030204" pitchFamily="34" charset="0"/>
              </a:rPr>
              <a:t>, and </a:t>
            </a:r>
            <a:r>
              <a:rPr sz="3000" dirty="0">
                <a:solidFill>
                  <a:schemeClr val="tx1"/>
                </a:solidFill>
                <a:latin typeface="Avenir Light" panose="020B0402020203020204" pitchFamily="34" charset="77"/>
                <a:cs typeface="Calibri Light" panose="020F0302020204030204" pitchFamily="34" charset="0"/>
              </a:rPr>
              <a:t>accreditation </a:t>
            </a:r>
            <a:r>
              <a:rPr lang="en-US" sz="3000" dirty="0">
                <a:solidFill>
                  <a:schemeClr val="tx1"/>
                </a:solidFill>
                <a:latin typeface="Avenir Light" panose="020B0402020203020204" pitchFamily="34" charset="77"/>
                <a:cs typeface="Calibri Light" panose="020F0302020204030204" pitchFamily="34" charset="0"/>
              </a:rPr>
              <a:t>process, in coordination with local, state, and federal law enforcement and first responders, ensures its graduates are assets, not liabilities,</a:t>
            </a:r>
            <a:r>
              <a:rPr lang="en-US" sz="3000" dirty="0">
                <a:solidFill>
                  <a:schemeClr val="tx1"/>
                </a:solidFill>
                <a:latin typeface="Avenir Light" panose="020B0402020203020204" pitchFamily="34" charset="77"/>
                <a:cs typeface="Calibri Light" panose="020F0302020204030204" pitchFamily="34" charset="0"/>
                <a:sym typeface="Calibri"/>
              </a:rPr>
              <a:t> for </a:t>
            </a:r>
            <a:r>
              <a:rPr lang="en-US" sz="3000" dirty="0">
                <a:solidFill>
                  <a:schemeClr val="tx1"/>
                </a:solidFill>
                <a:latin typeface="Avenir Light" panose="020B0402020203020204" pitchFamily="34" charset="77"/>
                <a:cs typeface="Calibri Light" panose="020F0302020204030204" pitchFamily="34" charset="0"/>
              </a:rPr>
              <a:t>public safety professionals</a:t>
            </a:r>
            <a:r>
              <a:rPr lang="en-US" sz="3000" dirty="0">
                <a:solidFill>
                  <a:schemeClr val="tx1"/>
                </a:solidFill>
                <a:latin typeface="Avenir Light" panose="020B0402020203020204" pitchFamily="34" charset="77"/>
                <a:cs typeface="Calibri Light" panose="020F0302020204030204" pitchFamily="34" charset="0"/>
                <a:sym typeface="Calibri"/>
              </a:rPr>
              <a:t>.</a:t>
            </a:r>
          </a:p>
          <a:p>
            <a:pPr marL="0" indent="0" algn="just" defTabSz="914400">
              <a:lnSpc>
                <a:spcPct val="90000"/>
              </a:lnSpc>
              <a:spcBef>
                <a:spcPts val="1000"/>
              </a:spcBef>
              <a:buClrTx/>
              <a:buSzTx/>
              <a:buNone/>
              <a:defRPr sz="4000">
                <a:solidFill>
                  <a:srgbClr val="76D6FF"/>
                </a:solidFill>
                <a:latin typeface="Calibri"/>
                <a:ea typeface="Calibri"/>
                <a:cs typeface="Calibri"/>
                <a:sym typeface="Calibri"/>
              </a:defRPr>
            </a:pPr>
            <a:endParaRPr lang="en-US" sz="3000" dirty="0">
              <a:solidFill>
                <a:schemeClr val="tx1"/>
              </a:solidFill>
              <a:latin typeface="Avenir Light" panose="020B0402020203020204" pitchFamily="34" charset="77"/>
              <a:cs typeface="Calibri Light" panose="020F0302020204030204" pitchFamily="34" charset="0"/>
              <a:sym typeface="Calibri"/>
            </a:endParaRPr>
          </a:p>
          <a:p>
            <a:pPr marL="0" indent="0" algn="just" defTabSz="914400">
              <a:lnSpc>
                <a:spcPct val="90000"/>
              </a:lnSpc>
              <a:spcBef>
                <a:spcPts val="1000"/>
              </a:spcBef>
              <a:buClrTx/>
              <a:buSzTx/>
              <a:buNone/>
              <a:defRPr sz="4000">
                <a:solidFill>
                  <a:srgbClr val="76D6FF"/>
                </a:solidFill>
                <a:latin typeface="Calibri"/>
                <a:ea typeface="Calibri"/>
                <a:cs typeface="Calibri"/>
                <a:sym typeface="Calibri"/>
              </a:defRPr>
            </a:pPr>
            <a:r>
              <a:rPr lang="en-US" sz="3000" dirty="0">
                <a:solidFill>
                  <a:schemeClr val="tx1"/>
                </a:solidFill>
                <a:latin typeface="Avenir Light" panose="020B0402020203020204" pitchFamily="34" charset="77"/>
                <a:ea typeface="Marker Felt"/>
                <a:cs typeface="Calibri Light" panose="020F0302020204030204" pitchFamily="34" charset="0"/>
                <a:sym typeface="Marker Felt"/>
              </a:rPr>
              <a:t>The Samaritan Program</a:t>
            </a:r>
            <a:r>
              <a:rPr lang="en-US" sz="3000" dirty="0">
                <a:solidFill>
                  <a:schemeClr val="tx1"/>
                </a:solidFill>
                <a:latin typeface="Avenir Light" panose="020B0402020203020204" pitchFamily="34" charset="77"/>
                <a:cs typeface="Calibri Light" panose="020F0302020204030204" pitchFamily="34" charset="0"/>
                <a:sym typeface="Calibri"/>
              </a:rPr>
              <a:t>’s proprietary rapid visual identification and communication system will be immediately recognizable to other civilians and to responding public safety officials, reducing the possibility of blue-on-blue tragedies.</a:t>
            </a:r>
          </a:p>
          <a:p>
            <a:pPr marL="0" indent="0" algn="just" defTabSz="914400">
              <a:lnSpc>
                <a:spcPct val="90000"/>
              </a:lnSpc>
              <a:spcBef>
                <a:spcPts val="1000"/>
              </a:spcBef>
              <a:buClrTx/>
              <a:buSzTx/>
              <a:buFont typeface="Arial"/>
              <a:buNone/>
              <a:defRPr sz="4000">
                <a:solidFill>
                  <a:srgbClr val="76D6FF"/>
                </a:solidFill>
                <a:latin typeface="Calibri"/>
                <a:ea typeface="Calibri"/>
                <a:cs typeface="Calibri"/>
                <a:sym typeface="Calibri"/>
              </a:defRPr>
            </a:pPr>
            <a:endParaRPr dirty="0"/>
          </a:p>
        </p:txBody>
      </p:sp>
      <p:sp>
        <p:nvSpPr>
          <p:cNvPr id="14" name="Rectangle 13">
            <a:extLst>
              <a:ext uri="{FF2B5EF4-FFF2-40B4-BE49-F238E27FC236}">
                <a16:creationId xmlns:a16="http://schemas.microsoft.com/office/drawing/2014/main" id="{703FACFB-9C06-5841-8C1C-C30FE38FFFE2}"/>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PROGRAM OBJECTIVES:</a:t>
            </a:r>
          </a:p>
        </p:txBody>
      </p:sp>
      <p:sp>
        <p:nvSpPr>
          <p:cNvPr id="5" name="TextBox 4">
            <a:extLst>
              <a:ext uri="{FF2B5EF4-FFF2-40B4-BE49-F238E27FC236}">
                <a16:creationId xmlns:a16="http://schemas.microsoft.com/office/drawing/2014/main" id="{F6E9790D-32AA-7643-B093-574EEED55368}"/>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BA8B4E7C-7F70-5E4A-87EF-B93C9B01984D}"/>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7" name="Picture 6">
            <a:extLst>
              <a:ext uri="{FF2B5EF4-FFF2-40B4-BE49-F238E27FC236}">
                <a16:creationId xmlns:a16="http://schemas.microsoft.com/office/drawing/2014/main" id="{1558A585-1741-2543-8FC5-FEC2849239C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88755261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4" name="Guardian Corps imparts life-saving skills which are paramount to the effective and responsible utilization of a gun in defense of self or others, and the proper application of related medical competencies.  These skills are gapped in the preponderance of training nationwide:…"/>
          <p:cNvSpPr txBox="1">
            <a:spLocks noGrp="1"/>
          </p:cNvSpPr>
          <p:nvPr>
            <p:ph type="body" idx="1"/>
          </p:nvPr>
        </p:nvSpPr>
        <p:spPr>
          <a:xfrm>
            <a:off x="1175657" y="2382976"/>
            <a:ext cx="11295016" cy="6718300"/>
          </a:xfrm>
          <a:prstGeom prst="rect">
            <a:avLst/>
          </a:prstGeom>
        </p:spPr>
        <p:txBody>
          <a:bodyPr>
            <a:noAutofit/>
          </a:bodyPr>
          <a:lstStyle/>
          <a:p>
            <a:pPr marL="0" indent="0" defTabSz="877823">
              <a:lnSpc>
                <a:spcPct val="90000"/>
              </a:lnSpc>
              <a:spcBef>
                <a:spcPts val="900"/>
              </a:spcBef>
              <a:buClrTx/>
              <a:buSzTx/>
              <a:buFont typeface="Arial"/>
              <a:buNone/>
              <a:defRPr sz="3455">
                <a:latin typeface="Calibri"/>
                <a:ea typeface="Calibri"/>
                <a:cs typeface="Calibri"/>
                <a:sym typeface="Calibri"/>
              </a:defRPr>
            </a:pPr>
            <a:r>
              <a:rPr lang="en-US" sz="3000" dirty="0">
                <a:solidFill>
                  <a:schemeClr val="tx1"/>
                </a:solidFill>
                <a:latin typeface="Avenir Light" panose="020B0402020203020204" pitchFamily="34" charset="77"/>
                <a:ea typeface="Marker Felt"/>
                <a:cs typeface="Calibri Light" panose="020F0302020204030204" pitchFamily="34" charset="0"/>
                <a:sym typeface="Marker Felt"/>
              </a:rPr>
              <a:t>The Samaritan Program </a:t>
            </a:r>
            <a:r>
              <a:rPr sz="3000" dirty="0">
                <a:solidFill>
                  <a:schemeClr val="tx1"/>
                </a:solidFill>
                <a:latin typeface="Avenir Light" panose="020B0402020203020204" pitchFamily="34" charset="77"/>
                <a:cs typeface="Calibri Light" panose="020F0302020204030204" pitchFamily="34" charset="0"/>
              </a:rPr>
              <a:t>imparts life-saving skills</a:t>
            </a:r>
            <a:r>
              <a:rPr lang="en-US" sz="3000" dirty="0">
                <a:solidFill>
                  <a:schemeClr val="tx1"/>
                </a:solidFill>
                <a:latin typeface="Avenir Light" panose="020B0402020203020204" pitchFamily="34" charset="77"/>
                <a:cs typeface="Calibri Light" panose="020F0302020204030204" pitchFamily="34" charset="0"/>
              </a:rPr>
              <a:t> that               </a:t>
            </a:r>
            <a:r>
              <a:rPr sz="3000" dirty="0">
                <a:solidFill>
                  <a:schemeClr val="tx1"/>
                </a:solidFill>
                <a:latin typeface="Avenir Light" panose="020B0402020203020204" pitchFamily="34" charset="77"/>
                <a:cs typeface="Calibri Light" panose="020F0302020204030204" pitchFamily="34" charset="0"/>
              </a:rPr>
              <a:t> </a:t>
            </a:r>
            <a:r>
              <a:rPr lang="en-US" sz="3000" dirty="0">
                <a:solidFill>
                  <a:schemeClr val="tx1"/>
                </a:solidFill>
                <a:latin typeface="Avenir Light" panose="020B0402020203020204" pitchFamily="34" charset="77"/>
                <a:cs typeface="Calibri Light" panose="020F0302020204030204" pitchFamily="34" charset="0"/>
              </a:rPr>
              <a:t>    </a:t>
            </a:r>
            <a:r>
              <a:rPr sz="3000" dirty="0">
                <a:solidFill>
                  <a:schemeClr val="tx1"/>
                </a:solidFill>
                <a:latin typeface="Avenir Light" panose="020B0402020203020204" pitchFamily="34" charset="77"/>
                <a:cs typeface="Calibri Light" panose="020F0302020204030204" pitchFamily="34" charset="0"/>
              </a:rPr>
              <a:t>are paramount to the </a:t>
            </a:r>
            <a:r>
              <a:rPr lang="en-US" sz="3000" dirty="0">
                <a:solidFill>
                  <a:schemeClr val="tx1"/>
                </a:solidFill>
                <a:latin typeface="Avenir Light" panose="020B0402020203020204" pitchFamily="34" charset="77"/>
                <a:cs typeface="Calibri Light" panose="020F0302020204030204" pitchFamily="34" charset="0"/>
              </a:rPr>
              <a:t>proper application of related               medical competencies, and the </a:t>
            </a:r>
            <a:r>
              <a:rPr sz="3000" dirty="0">
                <a:solidFill>
                  <a:schemeClr val="tx1"/>
                </a:solidFill>
                <a:latin typeface="Avenir Light" panose="020B0402020203020204" pitchFamily="34" charset="77"/>
                <a:cs typeface="Calibri Light" panose="020F0302020204030204" pitchFamily="34" charset="0"/>
              </a:rPr>
              <a:t>effective</a:t>
            </a:r>
            <a:r>
              <a:rPr lang="en-US" sz="3000" dirty="0">
                <a:solidFill>
                  <a:schemeClr val="tx1"/>
                </a:solidFill>
                <a:latin typeface="Avenir Light" panose="020B0402020203020204" pitchFamily="34" charset="77"/>
                <a:cs typeface="Calibri Light" panose="020F0302020204030204" pitchFamily="34" charset="0"/>
              </a:rPr>
              <a:t>,</a:t>
            </a:r>
            <a:r>
              <a:rPr sz="3000" dirty="0">
                <a:solidFill>
                  <a:schemeClr val="tx1"/>
                </a:solidFill>
                <a:latin typeface="Avenir Light" panose="020B0402020203020204" pitchFamily="34" charset="77"/>
                <a:cs typeface="Calibri Light" panose="020F0302020204030204" pitchFamily="34" charset="0"/>
              </a:rPr>
              <a:t> responsibl</a:t>
            </a:r>
            <a:r>
              <a:rPr lang="en-US" sz="3000" dirty="0">
                <a:solidFill>
                  <a:schemeClr val="tx1"/>
                </a:solidFill>
                <a:latin typeface="Avenir Light" panose="020B0402020203020204" pitchFamily="34" charset="77"/>
                <a:cs typeface="Calibri Light" panose="020F0302020204030204" pitchFamily="34" charset="0"/>
              </a:rPr>
              <a:t>e                 </a:t>
            </a:r>
            <a:r>
              <a:rPr sz="3000" dirty="0">
                <a:solidFill>
                  <a:schemeClr val="tx1"/>
                </a:solidFill>
                <a:latin typeface="Avenir Light" panose="020B0402020203020204" pitchFamily="34" charset="77"/>
                <a:cs typeface="Calibri Light" panose="020F0302020204030204" pitchFamily="34" charset="0"/>
              </a:rPr>
              <a:t>u</a:t>
            </a:r>
            <a:r>
              <a:rPr lang="en-US" sz="3000" dirty="0">
                <a:solidFill>
                  <a:schemeClr val="tx1"/>
                </a:solidFill>
                <a:latin typeface="Avenir Light" panose="020B0402020203020204" pitchFamily="34" charset="77"/>
                <a:cs typeface="Calibri Light" panose="020F0302020204030204" pitchFamily="34" charset="0"/>
              </a:rPr>
              <a:t>se</a:t>
            </a:r>
            <a:r>
              <a:rPr sz="3000" dirty="0">
                <a:solidFill>
                  <a:schemeClr val="tx1"/>
                </a:solidFill>
                <a:latin typeface="Avenir Light" panose="020B0402020203020204" pitchFamily="34" charset="77"/>
                <a:cs typeface="Calibri Light" panose="020F0302020204030204" pitchFamily="34" charset="0"/>
              </a:rPr>
              <a:t> of </a:t>
            </a:r>
            <a:r>
              <a:rPr lang="en-US" sz="3000" dirty="0">
                <a:solidFill>
                  <a:schemeClr val="tx1"/>
                </a:solidFill>
                <a:latin typeface="Avenir Light" panose="020B0402020203020204" pitchFamily="34" charset="77"/>
                <a:cs typeface="Calibri Light" panose="020F0302020204030204" pitchFamily="34" charset="0"/>
              </a:rPr>
              <a:t>firearms</a:t>
            </a:r>
            <a:r>
              <a:rPr sz="3000" dirty="0">
                <a:solidFill>
                  <a:schemeClr val="tx1"/>
                </a:solidFill>
                <a:latin typeface="Avenir Light" panose="020B0402020203020204" pitchFamily="34" charset="77"/>
                <a:cs typeface="Calibri Light" panose="020F0302020204030204" pitchFamily="34" charset="0"/>
              </a:rPr>
              <a:t> in defense of self or others, </a:t>
            </a:r>
            <a:r>
              <a:rPr lang="en-US" sz="3000" dirty="0">
                <a:solidFill>
                  <a:schemeClr val="tx1"/>
                </a:solidFill>
                <a:latin typeface="Avenir Light" panose="020B0402020203020204" pitchFamily="34" charset="77"/>
                <a:cs typeface="Calibri Light" panose="020F0302020204030204" pitchFamily="34" charset="0"/>
              </a:rPr>
              <a:t>such as</a:t>
            </a:r>
            <a:r>
              <a:rPr sz="3000" dirty="0">
                <a:solidFill>
                  <a:schemeClr val="tx1"/>
                </a:solidFill>
                <a:latin typeface="Avenir Light" panose="020B0402020203020204" pitchFamily="34" charset="77"/>
                <a:cs typeface="Calibri Light" panose="020F0302020204030204" pitchFamily="34" charset="0"/>
              </a:rPr>
              <a:t>: </a:t>
            </a:r>
          </a:p>
          <a:p>
            <a:pPr marL="0" indent="0" defTabSz="877823">
              <a:lnSpc>
                <a:spcPct val="90000"/>
              </a:lnSpc>
              <a:spcBef>
                <a:spcPts val="900"/>
              </a:spcBef>
              <a:buClrTx/>
              <a:buSzTx/>
              <a:buFont typeface="Arial"/>
              <a:buNone/>
              <a:defRPr sz="3455">
                <a:solidFill>
                  <a:srgbClr val="76D6FF"/>
                </a:solidFill>
                <a:latin typeface="Calibri"/>
                <a:ea typeface="Calibri"/>
                <a:cs typeface="Calibri"/>
                <a:sym typeface="Calibri"/>
              </a:defRPr>
            </a:pPr>
            <a:endParaRPr sz="3000" dirty="0">
              <a:solidFill>
                <a:schemeClr val="tx1"/>
              </a:solidFill>
              <a:latin typeface="Avenir Light" panose="020B0402020203020204" pitchFamily="34" charset="77"/>
              <a:cs typeface="Calibri Light" panose="020F0302020204030204" pitchFamily="34" charset="0"/>
            </a:endParaRP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lang="en-US" sz="3000" dirty="0">
                <a:solidFill>
                  <a:schemeClr val="tx1"/>
                </a:solidFill>
                <a:latin typeface="Avenir Light" panose="020B0402020203020204" pitchFamily="34" charset="77"/>
                <a:cs typeface="Calibri Light" panose="020F0302020204030204" pitchFamily="34" charset="0"/>
              </a:rPr>
              <a:t>Appropriate Mindset</a:t>
            </a: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sz="3000" dirty="0">
                <a:solidFill>
                  <a:schemeClr val="tx1"/>
                </a:solidFill>
                <a:latin typeface="Avenir Light" panose="020B0402020203020204" pitchFamily="34" charset="77"/>
                <a:cs typeface="Calibri Light" panose="020F0302020204030204" pitchFamily="34" charset="0"/>
              </a:rPr>
              <a:t>Advanced Bleeding Control</a:t>
            </a:r>
            <a:endParaRPr lang="en-US" sz="3000" dirty="0">
              <a:solidFill>
                <a:schemeClr val="tx1"/>
              </a:solidFill>
              <a:latin typeface="Avenir Light" panose="020B0402020203020204" pitchFamily="34" charset="77"/>
              <a:cs typeface="Calibri Light" panose="020F0302020204030204" pitchFamily="34" charset="0"/>
            </a:endParaRP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sz="3000" dirty="0">
                <a:solidFill>
                  <a:schemeClr val="tx1"/>
                </a:solidFill>
                <a:latin typeface="Avenir Light" panose="020B0402020203020204" pitchFamily="34" charset="77"/>
                <a:cs typeface="Calibri Light" panose="020F0302020204030204" pitchFamily="34" charset="0"/>
              </a:rPr>
              <a:t>Concealed Carry</a:t>
            </a:r>
            <a:r>
              <a:rPr lang="en-US" sz="3000" dirty="0">
                <a:solidFill>
                  <a:schemeClr val="tx1"/>
                </a:solidFill>
                <a:latin typeface="Avenir Light" panose="020B0402020203020204" pitchFamily="34" charset="77"/>
                <a:cs typeface="Calibri Light" panose="020F0302020204030204" pitchFamily="34" charset="0"/>
              </a:rPr>
              <a:t> Practices</a:t>
            </a: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lang="en-US" sz="3000" dirty="0">
                <a:solidFill>
                  <a:schemeClr val="tx1"/>
                </a:solidFill>
                <a:latin typeface="Avenir Light" panose="020B0402020203020204" pitchFamily="34" charset="77"/>
                <a:cs typeface="Calibri Light" panose="020F0302020204030204" pitchFamily="34" charset="0"/>
              </a:rPr>
              <a:t>Under-Stress ID and Communication </a:t>
            </a: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sz="3000" dirty="0">
                <a:solidFill>
                  <a:schemeClr val="tx1"/>
                </a:solidFill>
                <a:latin typeface="Avenir Light" panose="020B0402020203020204" pitchFamily="34" charset="77"/>
                <a:cs typeface="Calibri Light" panose="020F0302020204030204" pitchFamily="34" charset="0"/>
              </a:rPr>
              <a:t>In</a:t>
            </a:r>
            <a:r>
              <a:rPr lang="en-US" sz="3000" dirty="0">
                <a:solidFill>
                  <a:schemeClr val="tx1"/>
                </a:solidFill>
                <a:latin typeface="Avenir Light" panose="020B0402020203020204" pitchFamily="34" charset="77"/>
                <a:cs typeface="Calibri Light" panose="020F0302020204030204" pitchFamily="34" charset="0"/>
              </a:rPr>
              <a:t>stinc</a:t>
            </a:r>
            <a:r>
              <a:rPr sz="3000" dirty="0">
                <a:solidFill>
                  <a:schemeClr val="tx1"/>
                </a:solidFill>
                <a:latin typeface="Avenir Light" panose="020B0402020203020204" pitchFamily="34" charset="77"/>
                <a:cs typeface="Calibri Light" panose="020F0302020204030204" pitchFamily="34" charset="0"/>
              </a:rPr>
              <a:t>tive Shooting</a:t>
            </a: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sz="3000" dirty="0">
                <a:solidFill>
                  <a:schemeClr val="tx1"/>
                </a:solidFill>
                <a:latin typeface="Avenir Light" panose="020B0402020203020204" pitchFamily="34" charset="77"/>
                <a:cs typeface="Calibri Light" panose="020F0302020204030204" pitchFamily="34" charset="0"/>
              </a:rPr>
              <a:t>Effective </a:t>
            </a:r>
            <a:r>
              <a:rPr lang="en-US" sz="3000" dirty="0">
                <a:solidFill>
                  <a:schemeClr val="tx1"/>
                </a:solidFill>
                <a:latin typeface="Avenir Light" panose="020B0402020203020204" pitchFamily="34" charset="77"/>
                <a:cs typeface="Calibri Light" panose="020F0302020204030204" pitchFamily="34" charset="0"/>
              </a:rPr>
              <a:t>Solo </a:t>
            </a:r>
            <a:r>
              <a:rPr sz="3000" dirty="0">
                <a:solidFill>
                  <a:schemeClr val="tx1"/>
                </a:solidFill>
                <a:latin typeface="Avenir Light" panose="020B0402020203020204" pitchFamily="34" charset="77"/>
                <a:cs typeface="Calibri Light" panose="020F0302020204030204" pitchFamily="34" charset="0"/>
              </a:rPr>
              <a:t>Movement</a:t>
            </a:r>
            <a:r>
              <a:rPr lang="en-US" sz="3000" dirty="0">
                <a:solidFill>
                  <a:schemeClr val="tx1"/>
                </a:solidFill>
                <a:latin typeface="Avenir Light" panose="020B0402020203020204" pitchFamily="34" charset="77"/>
                <a:cs typeface="Calibri Light" panose="020F0302020204030204" pitchFamily="34" charset="0"/>
              </a:rPr>
              <a:t> and Cover</a:t>
            </a: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lang="en-US" sz="3000" dirty="0">
                <a:solidFill>
                  <a:schemeClr val="tx1"/>
                </a:solidFill>
                <a:latin typeface="Avenir Light" panose="020B0402020203020204" pitchFamily="34" charset="77"/>
                <a:cs typeface="Calibri Light" panose="020F0302020204030204" pitchFamily="34" charset="0"/>
              </a:rPr>
              <a:t>Multi-Person Movement</a:t>
            </a: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sz="3000" dirty="0">
                <a:solidFill>
                  <a:schemeClr val="tx1"/>
                </a:solidFill>
                <a:latin typeface="Avenir Light" panose="020B0402020203020204" pitchFamily="34" charset="77"/>
                <a:cs typeface="Calibri Light" panose="020F0302020204030204" pitchFamily="34" charset="0"/>
              </a:rPr>
              <a:t>Crisis Response</a:t>
            </a:r>
            <a:endParaRPr lang="en-US" sz="3000" dirty="0">
              <a:solidFill>
                <a:schemeClr val="tx1"/>
              </a:solidFill>
              <a:latin typeface="Avenir Light" panose="020B0402020203020204" pitchFamily="34" charset="77"/>
              <a:cs typeface="Calibri Light" panose="020F0302020204030204" pitchFamily="34" charset="0"/>
            </a:endParaRPr>
          </a:p>
          <a:p>
            <a:pPr marL="1181863" lvl="1" indent="-742950" defTabSz="877823">
              <a:lnSpc>
                <a:spcPct val="90000"/>
              </a:lnSpc>
              <a:spcBef>
                <a:spcPts val="400"/>
              </a:spcBef>
              <a:buClrTx/>
              <a:buSzPct val="100000"/>
              <a:buFont typeface="+mj-lt"/>
              <a:buAutoNum type="arabicPeriod"/>
              <a:defRPr sz="3455">
                <a:solidFill>
                  <a:srgbClr val="76D6FF"/>
                </a:solidFill>
                <a:latin typeface="Calibri"/>
                <a:ea typeface="Calibri"/>
                <a:cs typeface="Calibri"/>
                <a:sym typeface="Calibri"/>
              </a:defRPr>
            </a:pPr>
            <a:r>
              <a:rPr lang="en-US" sz="3000" dirty="0">
                <a:solidFill>
                  <a:schemeClr val="tx1"/>
                </a:solidFill>
                <a:latin typeface="Avenir Light" panose="020B0402020203020204" pitchFamily="34" charset="77"/>
                <a:cs typeface="Calibri Light" panose="020F0302020204030204" pitchFamily="34" charset="0"/>
              </a:rPr>
              <a:t>Safety Third</a:t>
            </a:r>
            <a:endParaRPr sz="3000" dirty="0">
              <a:solidFill>
                <a:schemeClr val="tx1"/>
              </a:solidFill>
              <a:latin typeface="Avenir Light" panose="020B0402020203020204" pitchFamily="34" charset="77"/>
              <a:cs typeface="Calibri Light" panose="020F0302020204030204" pitchFamily="34" charset="0"/>
            </a:endParaRPr>
          </a:p>
        </p:txBody>
      </p:sp>
      <p:sp>
        <p:nvSpPr>
          <p:cNvPr id="13" name="Rectangle 12">
            <a:extLst>
              <a:ext uri="{FF2B5EF4-FFF2-40B4-BE49-F238E27FC236}">
                <a16:creationId xmlns:a16="http://schemas.microsoft.com/office/drawing/2014/main" id="{3CC635DE-E203-8847-9BA1-28B9937F74C2}"/>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TRAINING STANDARDS:</a:t>
            </a:r>
          </a:p>
        </p:txBody>
      </p:sp>
      <p:sp>
        <p:nvSpPr>
          <p:cNvPr id="5" name="TextBox 4">
            <a:extLst>
              <a:ext uri="{FF2B5EF4-FFF2-40B4-BE49-F238E27FC236}">
                <a16:creationId xmlns:a16="http://schemas.microsoft.com/office/drawing/2014/main" id="{EAE52A6E-DC3D-F440-AD64-2646667E9C29}"/>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02012D3C-B0A5-1142-86DA-908D70277F1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7" name="Picture 6">
            <a:extLst>
              <a:ext uri="{FF2B5EF4-FFF2-40B4-BE49-F238E27FC236}">
                <a16:creationId xmlns:a16="http://schemas.microsoft.com/office/drawing/2014/main" id="{36D0F7C4-72A7-204E-A065-219E08BFC1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87670" y="4441624"/>
            <a:ext cx="3250474" cy="4464305"/>
          </a:xfrm>
          <a:prstGeom prst="rect">
            <a:avLst/>
          </a:prstGeom>
          <a:scene3d>
            <a:camera prst="orthographicFront"/>
            <a:lightRig rig="threePt" dir="t"/>
          </a:scene3d>
          <a:sp3d contourW="82550"/>
        </p:spPr>
      </p:pic>
      <p:pic>
        <p:nvPicPr>
          <p:cNvPr id="8" name="Picture 7">
            <a:extLst>
              <a:ext uri="{FF2B5EF4-FFF2-40B4-BE49-F238E27FC236}">
                <a16:creationId xmlns:a16="http://schemas.microsoft.com/office/drawing/2014/main" id="{6C0BC596-84E0-FF48-9220-E21E07FEFA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50280" y="4203291"/>
            <a:ext cx="10478932" cy="2816942"/>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just" defTabSz="914400">
              <a:lnSpc>
                <a:spcPct val="90000"/>
              </a:lnSpc>
              <a:spcBef>
                <a:spcPts val="1000"/>
              </a:spcBef>
              <a:defRPr sz="3600">
                <a:latin typeface="Calibri"/>
                <a:ea typeface="Calibri"/>
                <a:cs typeface="Calibri"/>
                <a:sym typeface="Calibri"/>
              </a:defRPr>
            </a:pPr>
            <a:r>
              <a:rPr lang="en-US" sz="3600" dirty="0">
                <a:solidFill>
                  <a:schemeClr val="tx1"/>
                </a:solidFill>
                <a:latin typeface="Avenir Light" panose="020B0402020203020204" pitchFamily="34" charset="77"/>
                <a:cs typeface="Calibri Light" panose="020F0302020204030204" pitchFamily="34" charset="0"/>
                <a:sym typeface="Calibri"/>
              </a:rPr>
              <a:t>Despite popular misconceptions to the contrary, good citizens who carry a concealed gun, whether off-duty law enforcement or civilians, do not carry a gun so they can take another’s life, they carry a gun so they can </a:t>
            </a:r>
            <a:r>
              <a:rPr lang="en-US" sz="3600" b="1" i="1" u="sng" dirty="0">
                <a:solidFill>
                  <a:schemeClr val="tx1"/>
                </a:solidFill>
                <a:latin typeface="Avenir Light" panose="020B0402020203020204" pitchFamily="34" charset="77"/>
                <a:cs typeface="Calibri Light" panose="020F0302020204030204" pitchFamily="34" charset="0"/>
                <a:sym typeface="Calibri"/>
              </a:rPr>
              <a:t>save</a:t>
            </a:r>
            <a:r>
              <a:rPr lang="en-US" sz="3600" dirty="0">
                <a:solidFill>
                  <a:schemeClr val="tx1"/>
                </a:solidFill>
                <a:latin typeface="Avenir Light" panose="020B0402020203020204" pitchFamily="34" charset="77"/>
                <a:cs typeface="Calibri Light" panose="020F0302020204030204" pitchFamily="34" charset="0"/>
                <a:sym typeface="Calibri"/>
              </a:rPr>
              <a:t> other’s lives.</a:t>
            </a:r>
            <a:endParaRPr lang="en-US" sz="3600" i="1"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sym typeface="Calibri"/>
            </a:endParaRPr>
          </a:p>
        </p:txBody>
      </p:sp>
      <p:sp>
        <p:nvSpPr>
          <p:cNvPr id="6" name="Rectangle 5">
            <a:extLst>
              <a:ext uri="{FF2B5EF4-FFF2-40B4-BE49-F238E27FC236}">
                <a16:creationId xmlns:a16="http://schemas.microsoft.com/office/drawing/2014/main" id="{D9F8012D-D2CF-E843-9D9D-8CCC8DF539A4}"/>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Gun Fact vs myth:</a:t>
            </a:r>
          </a:p>
        </p:txBody>
      </p:sp>
      <p:sp>
        <p:nvSpPr>
          <p:cNvPr id="5" name="TextBox 4">
            <a:extLst>
              <a:ext uri="{FF2B5EF4-FFF2-40B4-BE49-F238E27FC236}">
                <a16:creationId xmlns:a16="http://schemas.microsoft.com/office/drawing/2014/main" id="{2A98E561-F4A0-0B45-8602-BD79AE5A891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77671297-C3FC-CE46-8157-F5122BFA2089}"/>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0" name="Picture 9">
            <a:extLst>
              <a:ext uri="{FF2B5EF4-FFF2-40B4-BE49-F238E27FC236}">
                <a16:creationId xmlns:a16="http://schemas.microsoft.com/office/drawing/2014/main" id="{3B53E774-0884-564F-869C-3D17AA022DC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84421037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7" name="Break down each of the Skills into Tasks, making them easier to train and qualitatively evaluate.  Multiple Tasks have to be trained, performed, and evaluated to be considered proficient in a Skill."/>
          <p:cNvSpPr txBox="1">
            <a:spLocks noGrp="1"/>
          </p:cNvSpPr>
          <p:nvPr>
            <p:ph type="body" idx="1"/>
          </p:nvPr>
        </p:nvSpPr>
        <p:spPr>
          <a:xfrm>
            <a:off x="1171015" y="2409003"/>
            <a:ext cx="8348544" cy="6312327"/>
          </a:xfrm>
          <a:prstGeom prst="rect">
            <a:avLst/>
          </a:prstGeom>
        </p:spPr>
        <p:txBody>
          <a:bodyPr>
            <a:noAutofit/>
          </a:bodyPr>
          <a:lstStyle/>
          <a:p>
            <a:pPr marL="0" indent="0" algn="just" defTabSz="914400">
              <a:lnSpc>
                <a:spcPct val="90000"/>
              </a:lnSpc>
              <a:spcBef>
                <a:spcPts val="1000"/>
              </a:spcBef>
              <a:buClrTx/>
              <a:buSzTx/>
              <a:buNone/>
              <a:defRPr>
                <a:latin typeface="Calibri"/>
                <a:ea typeface="Calibri"/>
                <a:cs typeface="Calibri"/>
                <a:sym typeface="Calibri"/>
              </a:defRPr>
            </a:pPr>
            <a:r>
              <a:rPr lang="en-US" sz="3200" dirty="0">
                <a:solidFill>
                  <a:schemeClr val="tx1"/>
                </a:solidFill>
                <a:latin typeface="Avenir Light" panose="020B0402020203020204" pitchFamily="34" charset="77"/>
                <a:cs typeface="Calibri Light" panose="020F0302020204030204" pitchFamily="34" charset="0"/>
              </a:rPr>
              <a:t>In order to properly quantify the level of achievement by Samaritan Program students, the following protocols are used:</a:t>
            </a:r>
          </a:p>
          <a:p>
            <a:pPr marL="0" indent="0" algn="just" defTabSz="914400">
              <a:lnSpc>
                <a:spcPct val="90000"/>
              </a:lnSpc>
              <a:spcBef>
                <a:spcPts val="1000"/>
              </a:spcBef>
              <a:buClrTx/>
              <a:buSzTx/>
              <a:buNone/>
              <a:defRPr>
                <a:latin typeface="Calibri"/>
                <a:ea typeface="Calibri"/>
                <a:cs typeface="Calibri"/>
                <a:sym typeface="Calibri"/>
              </a:defRPr>
            </a:pPr>
            <a:endParaRPr lang="en-US" sz="3200" dirty="0">
              <a:solidFill>
                <a:schemeClr val="tx1"/>
              </a:solidFill>
              <a:latin typeface="Avenir Light" panose="020B0402020203020204" pitchFamily="34" charset="77"/>
              <a:cs typeface="Calibri Light" panose="020F0302020204030204" pitchFamily="34" charset="0"/>
            </a:endParaRPr>
          </a:p>
          <a:p>
            <a:pPr algn="just" defTabSz="914400">
              <a:lnSpc>
                <a:spcPct val="90000"/>
              </a:lnSpc>
              <a:spcBef>
                <a:spcPts val="1000"/>
              </a:spcBef>
              <a:buClrTx/>
              <a:buSzTx/>
              <a:defRPr>
                <a:latin typeface="Calibri"/>
                <a:ea typeface="Calibri"/>
                <a:cs typeface="Calibri"/>
                <a:sym typeface="Calibri"/>
              </a:defRPr>
            </a:pPr>
            <a:r>
              <a:rPr lang="en-US" sz="3200" dirty="0">
                <a:solidFill>
                  <a:schemeClr val="tx1"/>
                </a:solidFill>
                <a:latin typeface="Avenir Light" panose="020B0402020203020204" pitchFamily="34" charset="77"/>
                <a:cs typeface="Calibri Light" panose="020F0302020204030204" pitchFamily="34" charset="0"/>
              </a:rPr>
              <a:t>Each </a:t>
            </a:r>
            <a:r>
              <a:rPr sz="3200" dirty="0">
                <a:solidFill>
                  <a:schemeClr val="tx1"/>
                </a:solidFill>
                <a:latin typeface="Avenir Light" panose="020B0402020203020204" pitchFamily="34" charset="77"/>
                <a:cs typeface="Calibri Light" panose="020F0302020204030204" pitchFamily="34" charset="0"/>
              </a:rPr>
              <a:t>of the </a:t>
            </a:r>
            <a:r>
              <a:rPr lang="en-US" sz="3200" dirty="0">
                <a:solidFill>
                  <a:schemeClr val="tx1"/>
                </a:solidFill>
                <a:latin typeface="Avenir Light" panose="020B0402020203020204" pitchFamily="34" charset="77"/>
                <a:cs typeface="Calibri Light" panose="020F0302020204030204" pitchFamily="34" charset="0"/>
              </a:rPr>
              <a:t>requisite </a:t>
            </a:r>
            <a:r>
              <a:rPr sz="3200" dirty="0">
                <a:solidFill>
                  <a:schemeClr val="tx1"/>
                </a:solidFill>
                <a:latin typeface="Avenir Light" panose="020B0402020203020204" pitchFamily="34" charset="77"/>
                <a:cs typeface="Calibri Light" panose="020F0302020204030204" pitchFamily="34" charset="0"/>
              </a:rPr>
              <a:t>Skills </a:t>
            </a:r>
            <a:r>
              <a:rPr lang="en-US" sz="3200" dirty="0">
                <a:solidFill>
                  <a:schemeClr val="tx1"/>
                </a:solidFill>
                <a:latin typeface="Avenir Light" panose="020B0402020203020204" pitchFamily="34" charset="77"/>
                <a:cs typeface="Calibri Light" panose="020F0302020204030204" pitchFamily="34" charset="0"/>
              </a:rPr>
              <a:t>are broken down </a:t>
            </a:r>
            <a:r>
              <a:rPr sz="3200" dirty="0">
                <a:solidFill>
                  <a:schemeClr val="tx1"/>
                </a:solidFill>
                <a:latin typeface="Avenir Light" panose="020B0402020203020204" pitchFamily="34" charset="77"/>
                <a:cs typeface="Calibri Light" panose="020F0302020204030204" pitchFamily="34" charset="0"/>
              </a:rPr>
              <a:t>into Tasks, </a:t>
            </a:r>
            <a:r>
              <a:rPr lang="en-US" sz="3200" dirty="0">
                <a:solidFill>
                  <a:schemeClr val="tx1"/>
                </a:solidFill>
                <a:latin typeface="Avenir Light" panose="020B0402020203020204" pitchFamily="34" charset="77"/>
                <a:cs typeface="Calibri Light" panose="020F0302020204030204" pitchFamily="34" charset="0"/>
              </a:rPr>
              <a:t>in order to </a:t>
            </a:r>
            <a:r>
              <a:rPr sz="3200" dirty="0">
                <a:solidFill>
                  <a:schemeClr val="tx1"/>
                </a:solidFill>
                <a:latin typeface="Avenir Light" panose="020B0402020203020204" pitchFamily="34" charset="77"/>
                <a:cs typeface="Calibri Light" panose="020F0302020204030204" pitchFamily="34" charset="0"/>
              </a:rPr>
              <a:t>mak</a:t>
            </a:r>
            <a:r>
              <a:rPr lang="en-US" sz="3200" dirty="0">
                <a:solidFill>
                  <a:schemeClr val="tx1"/>
                </a:solidFill>
                <a:latin typeface="Avenir Light" panose="020B0402020203020204" pitchFamily="34" charset="77"/>
                <a:cs typeface="Calibri Light" panose="020F0302020204030204" pitchFamily="34" charset="0"/>
              </a:rPr>
              <a:t>e</a:t>
            </a:r>
            <a:r>
              <a:rPr sz="3200" dirty="0">
                <a:solidFill>
                  <a:schemeClr val="tx1"/>
                </a:solidFill>
                <a:latin typeface="Avenir Light" panose="020B0402020203020204" pitchFamily="34" charset="77"/>
                <a:cs typeface="Calibri Light" panose="020F0302020204030204" pitchFamily="34" charset="0"/>
              </a:rPr>
              <a:t> them easier </a:t>
            </a:r>
            <a:r>
              <a:rPr lang="en-US" sz="3200" dirty="0">
                <a:solidFill>
                  <a:schemeClr val="tx1"/>
                </a:solidFill>
                <a:latin typeface="Avenir Light" panose="020B0402020203020204" pitchFamily="34" charset="77"/>
                <a:cs typeface="Calibri Light" panose="020F0302020204030204" pitchFamily="34" charset="0"/>
              </a:rPr>
              <a:t>to t</a:t>
            </a:r>
            <a:r>
              <a:rPr sz="3200" dirty="0">
                <a:solidFill>
                  <a:schemeClr val="tx1"/>
                </a:solidFill>
                <a:latin typeface="Avenir Light" panose="020B0402020203020204" pitchFamily="34" charset="77"/>
                <a:cs typeface="Calibri Light" panose="020F0302020204030204" pitchFamily="34" charset="0"/>
              </a:rPr>
              <a:t>rain and</a:t>
            </a:r>
            <a:r>
              <a:rPr lang="en-US" sz="3200" dirty="0">
                <a:solidFill>
                  <a:schemeClr val="tx1"/>
                </a:solidFill>
                <a:latin typeface="Avenir Light" panose="020B0402020203020204" pitchFamily="34" charset="77"/>
                <a:cs typeface="Calibri Light" panose="020F0302020204030204" pitchFamily="34" charset="0"/>
              </a:rPr>
              <a:t> to</a:t>
            </a:r>
            <a:r>
              <a:rPr sz="3200" dirty="0">
                <a:solidFill>
                  <a:schemeClr val="tx1"/>
                </a:solidFill>
                <a:latin typeface="Avenir Light" panose="020B0402020203020204" pitchFamily="34" charset="77"/>
                <a:cs typeface="Calibri Light" panose="020F0302020204030204" pitchFamily="34" charset="0"/>
              </a:rPr>
              <a:t> qualitatively evaluate.  </a:t>
            </a:r>
            <a:endParaRPr lang="en-US" sz="3200" dirty="0">
              <a:solidFill>
                <a:schemeClr val="tx1"/>
              </a:solidFill>
              <a:latin typeface="Avenir Light" panose="020B0402020203020204" pitchFamily="34" charset="77"/>
              <a:cs typeface="Calibri Light" panose="020F0302020204030204" pitchFamily="34" charset="0"/>
            </a:endParaRPr>
          </a:p>
          <a:p>
            <a:pPr algn="just" defTabSz="914400">
              <a:lnSpc>
                <a:spcPct val="90000"/>
              </a:lnSpc>
              <a:spcBef>
                <a:spcPts val="1000"/>
              </a:spcBef>
              <a:buClrTx/>
              <a:buSzTx/>
              <a:defRPr>
                <a:latin typeface="Calibri"/>
                <a:ea typeface="Calibri"/>
                <a:cs typeface="Calibri"/>
                <a:sym typeface="Calibri"/>
              </a:defRPr>
            </a:pPr>
            <a:r>
              <a:rPr sz="3200" dirty="0">
                <a:solidFill>
                  <a:schemeClr val="tx1"/>
                </a:solidFill>
                <a:latin typeface="Avenir Light" panose="020B0402020203020204" pitchFamily="34" charset="77"/>
                <a:cs typeface="Calibri Light" panose="020F0302020204030204" pitchFamily="34" charset="0"/>
              </a:rPr>
              <a:t>Multiple Tasks </a:t>
            </a:r>
            <a:r>
              <a:rPr lang="en-US" sz="3200" dirty="0">
                <a:solidFill>
                  <a:schemeClr val="tx1"/>
                </a:solidFill>
                <a:latin typeface="Avenir Light" panose="020B0402020203020204" pitchFamily="34" charset="77"/>
                <a:cs typeface="Calibri Light" panose="020F0302020204030204" pitchFamily="34" charset="0"/>
              </a:rPr>
              <a:t>must </a:t>
            </a:r>
            <a:r>
              <a:rPr sz="3200" dirty="0">
                <a:solidFill>
                  <a:schemeClr val="tx1"/>
                </a:solidFill>
                <a:latin typeface="Avenir Light" panose="020B0402020203020204" pitchFamily="34" charset="77"/>
                <a:cs typeface="Calibri Light" panose="020F0302020204030204" pitchFamily="34" charset="0"/>
              </a:rPr>
              <a:t>be trained, performed, and evaluated to be considered proficient in a Skill.</a:t>
            </a:r>
            <a:endParaRPr lang="en-US" sz="3200" dirty="0">
              <a:solidFill>
                <a:schemeClr val="tx1"/>
              </a:solidFill>
              <a:latin typeface="Avenir Light" panose="020B0402020203020204" pitchFamily="34" charset="77"/>
              <a:cs typeface="Calibri Light" panose="020F0302020204030204" pitchFamily="34" charset="0"/>
            </a:endParaRPr>
          </a:p>
          <a:p>
            <a:pPr algn="just" defTabSz="914400">
              <a:lnSpc>
                <a:spcPct val="90000"/>
              </a:lnSpc>
              <a:spcBef>
                <a:spcPts val="1000"/>
              </a:spcBef>
              <a:buClrTx/>
              <a:buSzTx/>
              <a:defRPr>
                <a:latin typeface="Calibri"/>
                <a:ea typeface="Calibri"/>
                <a:cs typeface="Calibri"/>
                <a:sym typeface="Calibri"/>
              </a:defRPr>
            </a:pPr>
            <a:r>
              <a:rPr lang="en-US" sz="3200" dirty="0">
                <a:solidFill>
                  <a:schemeClr val="tx1"/>
                </a:solidFill>
                <a:latin typeface="Avenir Light" panose="020B0402020203020204" pitchFamily="34" charset="77"/>
                <a:cs typeface="Calibri Light" panose="020F0302020204030204" pitchFamily="34" charset="0"/>
              </a:rPr>
              <a:t>All of these standards will be maintained for the certification of instructors and trainers, and the students themselves.</a:t>
            </a:r>
            <a:endParaRPr sz="3200" dirty="0">
              <a:solidFill>
                <a:schemeClr val="tx1"/>
              </a:solidFill>
              <a:latin typeface="Avenir Light" panose="020B0402020203020204" pitchFamily="34" charset="77"/>
              <a:cs typeface="Calibri Light" panose="020F0302020204030204" pitchFamily="34" charset="0"/>
            </a:endParaRPr>
          </a:p>
        </p:txBody>
      </p:sp>
      <p:sp>
        <p:nvSpPr>
          <p:cNvPr id="14" name="Rectangle 13">
            <a:extLst>
              <a:ext uri="{FF2B5EF4-FFF2-40B4-BE49-F238E27FC236}">
                <a16:creationId xmlns:a16="http://schemas.microsoft.com/office/drawing/2014/main" id="{D8F00677-86DD-4743-BCF7-A11E7DE777A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TRAINING BREAKDOWN:</a:t>
            </a:r>
          </a:p>
        </p:txBody>
      </p:sp>
      <p:pic>
        <p:nvPicPr>
          <p:cNvPr id="15" name="Picture 14">
            <a:extLst>
              <a:ext uri="{FF2B5EF4-FFF2-40B4-BE49-F238E27FC236}">
                <a16:creationId xmlns:a16="http://schemas.microsoft.com/office/drawing/2014/main" id="{16679F0F-50A0-AD4D-8229-1931FEC59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04050" y="4723359"/>
            <a:ext cx="2577510" cy="3906413"/>
          </a:xfrm>
          <a:prstGeom prst="rect">
            <a:avLst/>
          </a:prstGeom>
          <a:scene3d>
            <a:camera prst="orthographicFront"/>
            <a:lightRig rig="threePt" dir="t"/>
          </a:scene3d>
          <a:sp3d contourW="82550"/>
        </p:spPr>
      </p:pic>
      <p:sp>
        <p:nvSpPr>
          <p:cNvPr id="6" name="TextBox 5">
            <a:extLst>
              <a:ext uri="{FF2B5EF4-FFF2-40B4-BE49-F238E27FC236}">
                <a16:creationId xmlns:a16="http://schemas.microsoft.com/office/drawing/2014/main" id="{7896FA92-94AD-0D45-B2FE-CFC197979D2D}"/>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3B73316E-A259-A940-9825-7B52CB2848CF}"/>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25658CC7-EA79-2B4F-A247-048EFD36D1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2" name="Tasks…"/>
          <p:cNvSpPr txBox="1">
            <a:spLocks noGrp="1"/>
          </p:cNvSpPr>
          <p:nvPr>
            <p:ph type="body" idx="1"/>
          </p:nvPr>
        </p:nvSpPr>
        <p:spPr>
          <a:xfrm>
            <a:off x="1422400" y="1991683"/>
            <a:ext cx="8442512" cy="7159523"/>
          </a:xfrm>
          <a:prstGeom prst="rect">
            <a:avLst/>
          </a:prstGeom>
        </p:spPr>
        <p:txBody>
          <a:bodyPr>
            <a:normAutofit fontScale="70000" lnSpcReduction="20000"/>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4400" dirty="0">
                <a:solidFill>
                  <a:schemeClr val="tx1"/>
                </a:solidFill>
                <a:latin typeface="Avenir Light" panose="020B0402020203020204" pitchFamily="34" charset="77"/>
                <a:cs typeface="Calibri Light" panose="020F0302020204030204" pitchFamily="34" charset="0"/>
              </a:rPr>
              <a:t>Anyone who owns or carries a weapon could find himself needing to use it, and or deal with the aftermath of its use, and should therefore be trained and prepared to use a gun effectively, and have the medical skills needed to save lives.</a:t>
            </a:r>
          </a:p>
          <a:p>
            <a:pPr marL="0" indent="0" defTabSz="914400">
              <a:lnSpc>
                <a:spcPct val="90000"/>
              </a:lnSpc>
              <a:spcBef>
                <a:spcPts val="1000"/>
              </a:spcBef>
              <a:buClrTx/>
              <a:buSzPct val="100000"/>
              <a:buNone/>
              <a:defRPr sz="2800">
                <a:latin typeface="Calibri"/>
                <a:ea typeface="Calibri"/>
                <a:cs typeface="Calibri"/>
                <a:sym typeface="Calibri"/>
              </a:defRPr>
            </a:pPr>
            <a:endParaRPr lang="en-US" sz="4400" dirty="0">
              <a:solidFill>
                <a:schemeClr val="tx1"/>
              </a:solidFill>
              <a:latin typeface="Avenir Light" panose="020B0402020203020204" pitchFamily="34" charset="77"/>
              <a:cs typeface="Calibri Light" panose="020F0302020204030204" pitchFamily="34" charset="0"/>
            </a:endParaRP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4400" u="sng" dirty="0">
                <a:solidFill>
                  <a:schemeClr val="tx1"/>
                </a:solidFill>
                <a:latin typeface="Avenir Light" panose="020B0402020203020204" pitchFamily="34" charset="77"/>
                <a:cs typeface="Calibri Light" panose="020F0302020204030204" pitchFamily="34" charset="0"/>
              </a:rPr>
              <a:t>Requisite </a:t>
            </a:r>
            <a:r>
              <a:rPr sz="4400" u="sng" dirty="0">
                <a:solidFill>
                  <a:schemeClr val="tx1"/>
                </a:solidFill>
                <a:latin typeface="Avenir Light" panose="020B0402020203020204" pitchFamily="34" charset="77"/>
                <a:cs typeface="Calibri Light" panose="020F0302020204030204" pitchFamily="34" charset="0"/>
              </a:rPr>
              <a:t>Tasks</a:t>
            </a:r>
            <a:r>
              <a:rPr lang="en-US" sz="4400" dirty="0">
                <a:solidFill>
                  <a:schemeClr val="tx1"/>
                </a:solidFill>
                <a:latin typeface="Avenir Light" panose="020B0402020203020204" pitchFamily="34" charset="77"/>
                <a:cs typeface="Calibri Light" panose="020F0302020204030204" pitchFamily="34" charset="0"/>
              </a:rPr>
              <a:t>:</a:t>
            </a:r>
            <a:endParaRPr sz="44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4400" dirty="0">
                <a:solidFill>
                  <a:schemeClr val="tx1"/>
                </a:solidFill>
                <a:latin typeface="Avenir Light" panose="020B0402020203020204" pitchFamily="34" charset="77"/>
                <a:cs typeface="Calibri Light" panose="020F0302020204030204" pitchFamily="34" charset="0"/>
              </a:rPr>
              <a:t>Understand the ‘Three Conflicts Rule’ and seriously consider Conflict #1,</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4400" dirty="0">
                <a:solidFill>
                  <a:schemeClr val="tx1"/>
                </a:solidFill>
                <a:latin typeface="Avenir Light" panose="020B0402020203020204" pitchFamily="34" charset="77"/>
                <a:cs typeface="Calibri Light" panose="020F0302020204030204" pitchFamily="34" charset="0"/>
              </a:rPr>
              <a:t>Understand the physiological effects  and responses to stress,</a:t>
            </a:r>
            <a:endParaRPr sz="44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sz="4400" dirty="0">
                <a:solidFill>
                  <a:schemeClr val="tx1"/>
                </a:solidFill>
                <a:latin typeface="Avenir Light" panose="020B0402020203020204" pitchFamily="34" charset="77"/>
                <a:cs typeface="Calibri Light" panose="020F0302020204030204" pitchFamily="34" charset="0"/>
              </a:rPr>
              <a:t>De</a:t>
            </a:r>
            <a:r>
              <a:rPr lang="en-US" sz="4400" dirty="0">
                <a:solidFill>
                  <a:schemeClr val="tx1"/>
                </a:solidFill>
                <a:latin typeface="Avenir Light" panose="020B0402020203020204" pitchFamily="34" charset="77"/>
                <a:cs typeface="Calibri Light" panose="020F0302020204030204" pitchFamily="34" charset="0"/>
              </a:rPr>
              <a:t>monstrate</a:t>
            </a:r>
            <a:r>
              <a:rPr sz="4400" dirty="0">
                <a:solidFill>
                  <a:schemeClr val="tx1"/>
                </a:solidFill>
                <a:latin typeface="Avenir Light" panose="020B0402020203020204" pitchFamily="34" charset="77"/>
                <a:cs typeface="Calibri Light" panose="020F0302020204030204" pitchFamily="34" charset="0"/>
              </a:rPr>
              <a:t> </a:t>
            </a:r>
            <a:r>
              <a:rPr lang="en-US" sz="4400" dirty="0">
                <a:solidFill>
                  <a:schemeClr val="tx1"/>
                </a:solidFill>
                <a:latin typeface="Avenir Light" panose="020B0402020203020204" pitchFamily="34" charset="77"/>
                <a:cs typeface="Calibri Light" panose="020F0302020204030204" pitchFamily="34" charset="0"/>
              </a:rPr>
              <a:t>the willingness to fill whatever leadership or support role is needed in a crisis situation,</a:t>
            </a:r>
            <a:endParaRPr sz="44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4400" dirty="0">
                <a:solidFill>
                  <a:schemeClr val="tx1"/>
                </a:solidFill>
                <a:latin typeface="Avenir Light" panose="020B0402020203020204" pitchFamily="34" charset="77"/>
                <a:cs typeface="Calibri Light" panose="020F0302020204030204" pitchFamily="34" charset="0"/>
              </a:rPr>
              <a:t>Assess and c</a:t>
            </a:r>
            <a:r>
              <a:rPr sz="4400" dirty="0">
                <a:solidFill>
                  <a:schemeClr val="tx1"/>
                </a:solidFill>
                <a:latin typeface="Avenir Light" panose="020B0402020203020204" pitchFamily="34" charset="77"/>
                <a:cs typeface="Calibri Light" panose="020F0302020204030204" pitchFamily="34" charset="0"/>
              </a:rPr>
              <a:t>ommunicate </a:t>
            </a:r>
            <a:r>
              <a:rPr lang="en-US" sz="4400" dirty="0">
                <a:solidFill>
                  <a:schemeClr val="tx1"/>
                </a:solidFill>
                <a:latin typeface="Avenir Light" panose="020B0402020203020204" pitchFamily="34" charset="77"/>
                <a:cs typeface="Calibri Light" panose="020F0302020204030204" pitchFamily="34" charset="0"/>
              </a:rPr>
              <a:t>an accurate brief     of your capabilities and or deficiencies.</a:t>
            </a:r>
            <a:endParaRPr sz="4400" dirty="0">
              <a:solidFill>
                <a:schemeClr val="tx1"/>
              </a:solidFill>
              <a:latin typeface="Avenir Light" panose="020B0402020203020204" pitchFamily="34" charset="77"/>
              <a:cs typeface="Calibri Light" panose="020F0302020204030204" pitchFamily="34" charset="0"/>
            </a:endParaRPr>
          </a:p>
        </p:txBody>
      </p:sp>
      <p:pic>
        <p:nvPicPr>
          <p:cNvPr id="8" name="Picture 7">
            <a:extLst>
              <a:ext uri="{FF2B5EF4-FFF2-40B4-BE49-F238E27FC236}">
                <a16:creationId xmlns:a16="http://schemas.microsoft.com/office/drawing/2014/main" id="{6E596C36-D0E3-1646-83DF-05C9B38B95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43886" y="4596878"/>
            <a:ext cx="2658070" cy="3441926"/>
          </a:xfrm>
          <a:prstGeom prst="rect">
            <a:avLst/>
          </a:prstGeom>
          <a:scene3d>
            <a:camera prst="orthographicFront"/>
            <a:lightRig rig="threePt" dir="t"/>
          </a:scene3d>
          <a:sp3d contourW="82550"/>
        </p:spPr>
      </p:pic>
      <p:sp>
        <p:nvSpPr>
          <p:cNvPr id="17" name="Rectangle 16">
            <a:extLst>
              <a:ext uri="{FF2B5EF4-FFF2-40B4-BE49-F238E27FC236}">
                <a16:creationId xmlns:a16="http://schemas.microsoft.com/office/drawing/2014/main" id="{01916FC5-552B-124B-BD45-068AEF4C384D}"/>
              </a:ext>
            </a:extLst>
          </p:cNvPr>
          <p:cNvSpPr/>
          <p:nvPr/>
        </p:nvSpPr>
        <p:spPr>
          <a:xfrm>
            <a:off x="7584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MINDSET:</a:t>
            </a:r>
          </a:p>
        </p:txBody>
      </p:sp>
      <p:sp>
        <p:nvSpPr>
          <p:cNvPr id="6" name="TextBox 5">
            <a:extLst>
              <a:ext uri="{FF2B5EF4-FFF2-40B4-BE49-F238E27FC236}">
                <a16:creationId xmlns:a16="http://schemas.microsoft.com/office/drawing/2014/main" id="{C2347700-1DD4-E849-A50D-F0681A528380}"/>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CD7B4D3C-9A4D-0644-8543-A56A11A342D8}"/>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5A63298D-CBF5-1F46-B340-DBB1E7D6414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2" name="Tasks…"/>
          <p:cNvSpPr txBox="1">
            <a:spLocks noGrp="1"/>
          </p:cNvSpPr>
          <p:nvPr>
            <p:ph type="body" idx="1"/>
          </p:nvPr>
        </p:nvSpPr>
        <p:spPr>
          <a:xfrm>
            <a:off x="1135270" y="2650665"/>
            <a:ext cx="8440303" cy="6086935"/>
          </a:xfrm>
          <a:prstGeom prst="rect">
            <a:avLst/>
          </a:prstGeom>
        </p:spPr>
        <p:txBody>
          <a:bodyPr>
            <a:normAutofit fontScale="70000" lnSpcReduction="20000"/>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4400" dirty="0">
                <a:solidFill>
                  <a:schemeClr val="tx1"/>
                </a:solidFill>
                <a:latin typeface="Avenir Light" panose="020B0402020203020204" pitchFamily="34" charset="77"/>
                <a:cs typeface="Calibri Light" panose="020F0302020204030204" pitchFamily="34" charset="0"/>
              </a:rPr>
              <a:t>Anyone who owns or carries a weapon must be prepared to deal with the consequences of his own, or a strangers’ trauma-related bleeding.</a:t>
            </a:r>
          </a:p>
          <a:p>
            <a:pPr marL="0" indent="0" algn="just" defTabSz="914400">
              <a:lnSpc>
                <a:spcPct val="90000"/>
              </a:lnSpc>
              <a:spcBef>
                <a:spcPts val="1000"/>
              </a:spcBef>
              <a:buClrTx/>
              <a:buSzPct val="100000"/>
              <a:buNone/>
              <a:defRPr sz="2800">
                <a:latin typeface="Calibri"/>
                <a:ea typeface="Calibri"/>
                <a:cs typeface="Calibri"/>
                <a:sym typeface="Calibri"/>
              </a:defRPr>
            </a:pPr>
            <a:endParaRPr lang="en-US" sz="4400" dirty="0">
              <a:solidFill>
                <a:schemeClr val="tx1"/>
              </a:solidFill>
              <a:latin typeface="Avenir Light" panose="020B0402020203020204" pitchFamily="34" charset="77"/>
              <a:cs typeface="Calibri Light" panose="020F0302020204030204" pitchFamily="34" charset="0"/>
            </a:endParaRP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4400" u="sng" dirty="0">
                <a:solidFill>
                  <a:schemeClr val="tx1"/>
                </a:solidFill>
                <a:latin typeface="Avenir Light" panose="020B0402020203020204" pitchFamily="34" charset="77"/>
                <a:cs typeface="Calibri Light" panose="020F0302020204030204" pitchFamily="34" charset="0"/>
              </a:rPr>
              <a:t>Requisite </a:t>
            </a:r>
            <a:r>
              <a:rPr sz="4400" u="sng" dirty="0">
                <a:solidFill>
                  <a:schemeClr val="tx1"/>
                </a:solidFill>
                <a:latin typeface="Avenir Light" panose="020B0402020203020204" pitchFamily="34" charset="77"/>
                <a:cs typeface="Calibri Light" panose="020F0302020204030204" pitchFamily="34" charset="0"/>
              </a:rPr>
              <a:t>Tasks</a:t>
            </a:r>
            <a:r>
              <a:rPr lang="en-US" sz="4400" dirty="0">
                <a:solidFill>
                  <a:schemeClr val="tx1"/>
                </a:solidFill>
                <a:latin typeface="Avenir Light" panose="020B0402020203020204" pitchFamily="34" charset="77"/>
                <a:cs typeface="Calibri Light" panose="020F0302020204030204" pitchFamily="34" charset="0"/>
              </a:rPr>
              <a:t>:</a:t>
            </a:r>
            <a:endParaRPr sz="4400" dirty="0">
              <a:solidFill>
                <a:schemeClr val="tx1"/>
              </a:solidFill>
              <a:latin typeface="Avenir Light" panose="020B0402020203020204" pitchFamily="34" charset="77"/>
              <a:cs typeface="Calibri Light" panose="020F0302020204030204" pitchFamily="34" charset="0"/>
            </a:endParaRP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r>
              <a:rPr lang="en-US" sz="4400" dirty="0">
                <a:solidFill>
                  <a:schemeClr val="tx1"/>
                </a:solidFill>
                <a:latin typeface="Avenir Light" panose="020B0402020203020204" pitchFamily="34" charset="77"/>
                <a:cs typeface="Calibri Light" panose="020F0302020204030204" pitchFamily="34" charset="0"/>
              </a:rPr>
              <a:t>Locate source of bleeding: entry wound, exit wound, or both,</a:t>
            </a: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r>
              <a:rPr lang="en-US" sz="4400" dirty="0">
                <a:solidFill>
                  <a:schemeClr val="tx1"/>
                </a:solidFill>
                <a:latin typeface="Avenir Light" panose="020B0402020203020204" pitchFamily="34" charset="77"/>
                <a:cs typeface="Calibri Light" panose="020F0302020204030204" pitchFamily="34" charset="0"/>
              </a:rPr>
              <a:t>Properly a</a:t>
            </a:r>
            <a:r>
              <a:rPr sz="4400" dirty="0">
                <a:solidFill>
                  <a:schemeClr val="tx1"/>
                </a:solidFill>
                <a:latin typeface="Avenir Light" panose="020B0402020203020204" pitchFamily="34" charset="77"/>
                <a:cs typeface="Calibri Light" panose="020F0302020204030204" pitchFamily="34" charset="0"/>
              </a:rPr>
              <a:t>pply tourniquet </a:t>
            </a:r>
            <a:r>
              <a:rPr lang="en-US" sz="4400" dirty="0">
                <a:solidFill>
                  <a:schemeClr val="tx1"/>
                </a:solidFill>
                <a:latin typeface="Avenir Light" panose="020B0402020203020204" pitchFamily="34" charset="77"/>
                <a:cs typeface="Calibri Light" panose="020F0302020204030204" pitchFamily="34" charset="0"/>
              </a:rPr>
              <a:t>to </a:t>
            </a:r>
            <a:r>
              <a:rPr sz="4400" dirty="0">
                <a:solidFill>
                  <a:schemeClr val="tx1"/>
                </a:solidFill>
                <a:latin typeface="Avenir Light" panose="020B0402020203020204" pitchFamily="34" charset="77"/>
                <a:cs typeface="Calibri Light" panose="020F0302020204030204" pitchFamily="34" charset="0"/>
              </a:rPr>
              <a:t>extremit</a:t>
            </a:r>
            <a:r>
              <a:rPr lang="en-US" sz="4400" dirty="0">
                <a:solidFill>
                  <a:schemeClr val="tx1"/>
                </a:solidFill>
                <a:latin typeface="Avenir Light" panose="020B0402020203020204" pitchFamily="34" charset="77"/>
                <a:cs typeface="Calibri Light" panose="020F0302020204030204" pitchFamily="34" charset="0"/>
              </a:rPr>
              <a:t>y</a:t>
            </a:r>
            <a:r>
              <a:rPr sz="4400" dirty="0">
                <a:solidFill>
                  <a:schemeClr val="tx1"/>
                </a:solidFill>
                <a:latin typeface="Avenir Light" panose="020B0402020203020204" pitchFamily="34" charset="77"/>
                <a:cs typeface="Calibri Light" panose="020F0302020204030204" pitchFamily="34" charset="0"/>
              </a:rPr>
              <a:t> in less than 35 seconds</a:t>
            </a:r>
            <a:r>
              <a:rPr lang="en-US" sz="4400" dirty="0">
                <a:solidFill>
                  <a:schemeClr val="tx1"/>
                </a:solidFill>
                <a:latin typeface="Avenir Light" panose="020B0402020203020204" pitchFamily="34" charset="77"/>
                <a:cs typeface="Calibri Light" panose="020F0302020204030204" pitchFamily="34" charset="0"/>
              </a:rPr>
              <a:t>,</a:t>
            </a:r>
            <a:endParaRPr sz="4400" dirty="0">
              <a:solidFill>
                <a:schemeClr val="tx1"/>
              </a:solidFill>
              <a:latin typeface="Avenir Light" panose="020B0402020203020204" pitchFamily="34" charset="77"/>
              <a:cs typeface="Calibri Light" panose="020F0302020204030204" pitchFamily="34" charset="0"/>
            </a:endParaRP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r>
              <a:rPr sz="4400" dirty="0">
                <a:solidFill>
                  <a:schemeClr val="tx1"/>
                </a:solidFill>
                <a:latin typeface="Avenir Light" panose="020B0402020203020204" pitchFamily="34" charset="77"/>
                <a:cs typeface="Calibri Light" panose="020F0302020204030204" pitchFamily="34" charset="0"/>
              </a:rPr>
              <a:t>Demonstrate ability to effectively pack</a:t>
            </a:r>
            <a:r>
              <a:rPr lang="en-US" sz="4400" dirty="0">
                <a:solidFill>
                  <a:schemeClr val="tx1"/>
                </a:solidFill>
                <a:latin typeface="Avenir Light" panose="020B0402020203020204" pitchFamily="34" charset="77"/>
                <a:cs typeface="Calibri Light" panose="020F0302020204030204" pitchFamily="34" charset="0"/>
              </a:rPr>
              <a:t> and treat</a:t>
            </a:r>
            <a:r>
              <a:rPr sz="4400" dirty="0">
                <a:solidFill>
                  <a:schemeClr val="tx1"/>
                </a:solidFill>
                <a:latin typeface="Avenir Light" panose="020B0402020203020204" pitchFamily="34" charset="77"/>
                <a:cs typeface="Calibri Light" panose="020F0302020204030204" pitchFamily="34" charset="0"/>
              </a:rPr>
              <a:t> a </a:t>
            </a:r>
            <a:r>
              <a:rPr lang="en-US" sz="4400" dirty="0">
                <a:solidFill>
                  <a:schemeClr val="tx1"/>
                </a:solidFill>
                <a:latin typeface="Avenir Light" panose="020B0402020203020204" pitchFamily="34" charset="77"/>
                <a:cs typeface="Calibri Light" panose="020F0302020204030204" pitchFamily="34" charset="0"/>
              </a:rPr>
              <a:t>penetration</a:t>
            </a:r>
            <a:r>
              <a:rPr sz="4400" dirty="0">
                <a:solidFill>
                  <a:schemeClr val="tx1"/>
                </a:solidFill>
                <a:latin typeface="Avenir Light" panose="020B0402020203020204" pitchFamily="34" charset="77"/>
                <a:cs typeface="Calibri Light" panose="020F0302020204030204" pitchFamily="34" charset="0"/>
              </a:rPr>
              <a:t> wound </a:t>
            </a:r>
            <a:r>
              <a:rPr lang="en-US" sz="4400" dirty="0">
                <a:solidFill>
                  <a:schemeClr val="tx1"/>
                </a:solidFill>
                <a:latin typeface="Avenir Light" panose="020B0402020203020204" pitchFamily="34" charset="77"/>
                <a:cs typeface="Calibri Light" panose="020F0302020204030204" pitchFamily="34" charset="0"/>
              </a:rPr>
              <a:t> to stem blood loss using hemostatic agents or bandages,</a:t>
            </a:r>
            <a:endParaRPr sz="4400" dirty="0">
              <a:solidFill>
                <a:schemeClr val="tx1"/>
              </a:solidFill>
              <a:latin typeface="Avenir Light" panose="020B0402020203020204" pitchFamily="34" charset="77"/>
              <a:cs typeface="Calibri Light" panose="020F0302020204030204" pitchFamily="34" charset="0"/>
            </a:endParaRP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r>
              <a:rPr lang="en-US" sz="4400" dirty="0">
                <a:solidFill>
                  <a:schemeClr val="tx1"/>
                </a:solidFill>
                <a:latin typeface="Avenir Light" panose="020B0402020203020204" pitchFamily="34" charset="77"/>
                <a:cs typeface="Calibri Light" panose="020F0302020204030204" pitchFamily="34" charset="0"/>
              </a:rPr>
              <a:t>Effectively c</a:t>
            </a:r>
            <a:r>
              <a:rPr sz="4400" dirty="0">
                <a:solidFill>
                  <a:schemeClr val="tx1"/>
                </a:solidFill>
                <a:latin typeface="Avenir Light" panose="020B0402020203020204" pitchFamily="34" charset="77"/>
                <a:cs typeface="Calibri Light" panose="020F0302020204030204" pitchFamily="34" charset="0"/>
              </a:rPr>
              <a:t>ommunicate level of injuries to </a:t>
            </a:r>
            <a:r>
              <a:rPr lang="en-US" sz="4400" dirty="0">
                <a:solidFill>
                  <a:schemeClr val="tx1"/>
                </a:solidFill>
                <a:latin typeface="Avenir Light" panose="020B0402020203020204" pitchFamily="34" charset="77"/>
                <a:cs typeface="Calibri Light" panose="020F0302020204030204" pitchFamily="34" charset="0"/>
              </a:rPr>
              <a:t>Police, </a:t>
            </a:r>
            <a:r>
              <a:rPr sz="4400" dirty="0">
                <a:solidFill>
                  <a:schemeClr val="tx1"/>
                </a:solidFill>
                <a:latin typeface="Avenir Light" panose="020B0402020203020204" pitchFamily="34" charset="77"/>
                <a:cs typeface="Calibri Light" panose="020F0302020204030204" pitchFamily="34" charset="0"/>
              </a:rPr>
              <a:t>EMS</a:t>
            </a:r>
            <a:r>
              <a:rPr lang="en-US" sz="4400" dirty="0">
                <a:solidFill>
                  <a:schemeClr val="tx1"/>
                </a:solidFill>
                <a:latin typeface="Avenir Light" panose="020B0402020203020204" pitchFamily="34" charset="77"/>
                <a:cs typeface="Calibri Light" panose="020F0302020204030204" pitchFamily="34" charset="0"/>
              </a:rPr>
              <a:t>, or rescue personnel</a:t>
            </a:r>
            <a:r>
              <a:rPr sz="4400" dirty="0">
                <a:solidFill>
                  <a:schemeClr val="tx1"/>
                </a:solidFill>
                <a:latin typeface="Avenir Light" panose="020B0402020203020204" pitchFamily="34" charset="77"/>
                <a:cs typeface="Calibri Light" panose="020F0302020204030204" pitchFamily="34" charset="0"/>
              </a:rPr>
              <a:t> </a:t>
            </a:r>
            <a:r>
              <a:rPr lang="en-US" sz="4400" dirty="0">
                <a:solidFill>
                  <a:schemeClr val="tx1"/>
                </a:solidFill>
                <a:latin typeface="Avenir Light" panose="020B0402020203020204" pitchFamily="34" charset="77"/>
                <a:cs typeface="Calibri Light" panose="020F0302020204030204" pitchFamily="34" charset="0"/>
              </a:rPr>
              <a:t>with</a:t>
            </a:r>
            <a:r>
              <a:rPr sz="4400" dirty="0">
                <a:solidFill>
                  <a:schemeClr val="tx1"/>
                </a:solidFill>
                <a:latin typeface="Avenir Light" panose="020B0402020203020204" pitchFamily="34" charset="77"/>
                <a:cs typeface="Calibri Light" panose="020F0302020204030204" pitchFamily="34" charset="0"/>
              </a:rPr>
              <a:t>in a </a:t>
            </a:r>
            <a:r>
              <a:rPr lang="en-US" sz="4400" dirty="0">
                <a:solidFill>
                  <a:schemeClr val="tx1"/>
                </a:solidFill>
                <a:latin typeface="Avenir Light" panose="020B0402020203020204" pitchFamily="34" charset="77"/>
                <a:cs typeface="Calibri Light" panose="020F0302020204030204" pitchFamily="34" charset="0"/>
              </a:rPr>
              <a:t>realistic</a:t>
            </a:r>
            <a:r>
              <a:rPr sz="4400" dirty="0">
                <a:solidFill>
                  <a:schemeClr val="tx1"/>
                </a:solidFill>
                <a:latin typeface="Avenir Light" panose="020B0402020203020204" pitchFamily="34" charset="77"/>
                <a:cs typeface="Calibri Light" panose="020F0302020204030204" pitchFamily="34" charset="0"/>
              </a:rPr>
              <a:t> scenario</a:t>
            </a:r>
            <a:r>
              <a:rPr lang="en-US" sz="4400" dirty="0">
                <a:solidFill>
                  <a:schemeClr val="tx1"/>
                </a:solidFill>
                <a:latin typeface="Avenir Light" panose="020B0402020203020204" pitchFamily="34" charset="77"/>
                <a:cs typeface="Calibri Light" panose="020F0302020204030204" pitchFamily="34" charset="0"/>
              </a:rPr>
              <a:t>.</a:t>
            </a:r>
            <a:endParaRPr sz="4400" dirty="0">
              <a:solidFill>
                <a:schemeClr val="tx1"/>
              </a:solidFill>
              <a:latin typeface="Avenir Light" panose="020B0402020203020204" pitchFamily="34" charset="77"/>
              <a:cs typeface="Calibri Light" panose="020F0302020204030204" pitchFamily="34" charset="0"/>
            </a:endParaRPr>
          </a:p>
        </p:txBody>
      </p:sp>
      <p:pic>
        <p:nvPicPr>
          <p:cNvPr id="4" name="Picture 3">
            <a:extLst>
              <a:ext uri="{FF2B5EF4-FFF2-40B4-BE49-F238E27FC236}">
                <a16:creationId xmlns:a16="http://schemas.microsoft.com/office/drawing/2014/main" id="{B0961365-4BBF-E44D-B270-3E9FF2FF85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27483" y="4554207"/>
            <a:ext cx="2663159" cy="4251325"/>
          </a:xfrm>
          <a:prstGeom prst="rect">
            <a:avLst/>
          </a:prstGeom>
          <a:scene3d>
            <a:camera prst="orthographicFront"/>
            <a:lightRig rig="threePt" dir="t"/>
          </a:scene3d>
          <a:sp3d contourW="82550"/>
        </p:spPr>
      </p:pic>
      <p:sp>
        <p:nvSpPr>
          <p:cNvPr id="15" name="Rectangle 14">
            <a:extLst>
              <a:ext uri="{FF2B5EF4-FFF2-40B4-BE49-F238E27FC236}">
                <a16:creationId xmlns:a16="http://schemas.microsoft.com/office/drawing/2014/main" id="{60308715-747C-2B4E-9469-2F80D2504BD2}"/>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MEDICAL:</a:t>
            </a:r>
          </a:p>
        </p:txBody>
      </p:sp>
      <p:sp>
        <p:nvSpPr>
          <p:cNvPr id="6" name="TextBox 5">
            <a:extLst>
              <a:ext uri="{FF2B5EF4-FFF2-40B4-BE49-F238E27FC236}">
                <a16:creationId xmlns:a16="http://schemas.microsoft.com/office/drawing/2014/main" id="{1F8B0B4E-B7FE-E64C-AC1E-EA08C0185C31}"/>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28C22FD5-BAEB-4E48-80F5-EA699EBF95C2}"/>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604F9BAC-C38E-9A42-9C75-60C53AC278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88987140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3" name="Tasks…"/>
          <p:cNvSpPr txBox="1">
            <a:spLocks noGrp="1"/>
          </p:cNvSpPr>
          <p:nvPr>
            <p:ph type="body" idx="1"/>
          </p:nvPr>
        </p:nvSpPr>
        <p:spPr>
          <a:xfrm>
            <a:off x="1190171" y="2781294"/>
            <a:ext cx="8522341" cy="6264910"/>
          </a:xfrm>
          <a:prstGeom prst="rect">
            <a:avLst/>
          </a:prstGeom>
        </p:spPr>
        <p:txBody>
          <a:bodyPr>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Legally carrying a concealed weapon in public comes with inherent risks and consequences:</a:t>
            </a:r>
            <a:endParaRPr lang="en-US" sz="2800" u="sng" dirty="0">
              <a:solidFill>
                <a:schemeClr val="tx1"/>
              </a:solidFill>
              <a:latin typeface="Avenir Light" panose="020B0402020203020204" pitchFamily="34" charset="77"/>
              <a:cs typeface="Calibri Light" panose="020F0302020204030204" pitchFamily="34" charset="0"/>
            </a:endParaRP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u="sng" dirty="0">
                <a:solidFill>
                  <a:schemeClr val="tx1"/>
                </a:solidFill>
                <a:latin typeface="Avenir Light" panose="020B0402020203020204" pitchFamily="34" charset="77"/>
                <a:cs typeface="Calibri Light" panose="020F0302020204030204" pitchFamily="34" charset="0"/>
              </a:rPr>
              <a:t>Requisite </a:t>
            </a:r>
            <a:r>
              <a:rPr sz="2800" u="sng" dirty="0">
                <a:solidFill>
                  <a:schemeClr val="tx1"/>
                </a:solidFill>
                <a:latin typeface="Avenir Light" panose="020B0402020203020204" pitchFamily="34" charset="77"/>
                <a:cs typeface="Calibri Light" panose="020F0302020204030204" pitchFamily="34" charset="0"/>
              </a:rPr>
              <a:t>Tasks</a:t>
            </a:r>
            <a:r>
              <a:rPr lang="en-US" sz="2800" u="sng" dirty="0">
                <a:solidFill>
                  <a:schemeClr val="tx1"/>
                </a:solidFill>
                <a:latin typeface="Avenir Light" panose="020B0402020203020204" pitchFamily="34" charset="77"/>
                <a:cs typeface="Calibri Light" panose="020F0302020204030204" pitchFamily="34" charset="0"/>
              </a:rPr>
              <a:t>:</a:t>
            </a:r>
            <a:endParaRPr sz="28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Know/understand federal, state, and local laws,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Understand the fundamentals of carrying the right gun in the right manner so as to be most effective with it when you need to be,</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Be disciplined with regard to continuous training and practice with the gun and the concealment system so that deployment becomes instinctual,</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latin typeface="Avenir Light" panose="020B0402020203020204" pitchFamily="34" charset="77"/>
                <a:sym typeface="Calibri"/>
              </a:rPr>
              <a:t>Learn to identify indicators and warnings of a potential threat, and how to properly respond via appropriate escalation of force,</a:t>
            </a:r>
            <a:endParaRPr lang="en-US"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Dress for Success; understand the importance of limiting “printing” or protrusion of the weapon through clothing, to maintain element of surprise.</a:t>
            </a: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endParaRPr sz="3200" dirty="0">
              <a:solidFill>
                <a:srgbClr val="76D6FF"/>
              </a:solidFill>
            </a:endParaRPr>
          </a:p>
        </p:txBody>
      </p:sp>
      <p:pic>
        <p:nvPicPr>
          <p:cNvPr id="9" name="Picture 8">
            <a:extLst>
              <a:ext uri="{FF2B5EF4-FFF2-40B4-BE49-F238E27FC236}">
                <a16:creationId xmlns:a16="http://schemas.microsoft.com/office/drawing/2014/main" id="{7A2B9332-3B3C-D94F-BFE1-CF66155D18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90806" y="5043489"/>
            <a:ext cx="2714808" cy="3418340"/>
          </a:xfrm>
          <a:prstGeom prst="rect">
            <a:avLst/>
          </a:prstGeom>
          <a:scene3d>
            <a:camera prst="orthographicFront"/>
            <a:lightRig rig="threePt" dir="t"/>
          </a:scene3d>
          <a:sp3d contourW="82550"/>
        </p:spPr>
      </p:pic>
      <p:sp>
        <p:nvSpPr>
          <p:cNvPr id="16" name="Rectangle 15">
            <a:extLst>
              <a:ext uri="{FF2B5EF4-FFF2-40B4-BE49-F238E27FC236}">
                <a16:creationId xmlns:a16="http://schemas.microsoft.com/office/drawing/2014/main" id="{8C286EAF-33F4-1F4F-B70A-0EF08BEDFC3D}"/>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CONCEALED CARRY:</a:t>
            </a:r>
          </a:p>
        </p:txBody>
      </p:sp>
      <p:sp>
        <p:nvSpPr>
          <p:cNvPr id="6" name="TextBox 5">
            <a:extLst>
              <a:ext uri="{FF2B5EF4-FFF2-40B4-BE49-F238E27FC236}">
                <a16:creationId xmlns:a16="http://schemas.microsoft.com/office/drawing/2014/main" id="{21323BB1-1C59-1148-B6D2-BC585CB551A3}"/>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E512E2F4-99E0-584C-992C-D11594714E01}"/>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10D9E62B-265C-9946-BF8C-54379EFCF7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6" name="Tasks…"/>
          <p:cNvSpPr txBox="1">
            <a:spLocks noGrp="1"/>
          </p:cNvSpPr>
          <p:nvPr>
            <p:ph type="body" idx="1"/>
          </p:nvPr>
        </p:nvSpPr>
        <p:spPr>
          <a:xfrm>
            <a:off x="1233714" y="2281378"/>
            <a:ext cx="8370600" cy="6718300"/>
          </a:xfrm>
          <a:prstGeom prst="rect">
            <a:avLst/>
          </a:prstGeom>
        </p:spPr>
        <p:txBody>
          <a:bodyPr>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Reaction to stress can adversely affect even menial skills. Dealing with those effects is paramount.</a:t>
            </a:r>
            <a:endParaRPr lang="en-US" sz="2800" u="sng" dirty="0">
              <a:solidFill>
                <a:schemeClr val="tx1"/>
              </a:solidFill>
              <a:latin typeface="Avenir Light" panose="020B0402020203020204" pitchFamily="34" charset="77"/>
              <a:cs typeface="Calibri Light" panose="020F0302020204030204" pitchFamily="34" charset="0"/>
            </a:endParaRPr>
          </a:p>
          <a:p>
            <a:pPr marL="0" indent="0" defTabSz="914400">
              <a:lnSpc>
                <a:spcPct val="90000"/>
              </a:lnSpc>
              <a:spcBef>
                <a:spcPts val="1000"/>
              </a:spcBef>
              <a:buClrTx/>
              <a:buSzPct val="100000"/>
              <a:buNone/>
              <a:defRPr sz="2800">
                <a:latin typeface="Calibri"/>
                <a:ea typeface="Calibri"/>
                <a:cs typeface="Calibri"/>
                <a:sym typeface="Calibri"/>
              </a:defRPr>
            </a:pPr>
            <a:r>
              <a:rPr lang="en-US" sz="2800" u="sng" dirty="0">
                <a:solidFill>
                  <a:schemeClr val="tx1"/>
                </a:solidFill>
                <a:latin typeface="Avenir Light" panose="020B0402020203020204" pitchFamily="34" charset="77"/>
                <a:cs typeface="Calibri Light" panose="020F0302020204030204" pitchFamily="34" charset="0"/>
              </a:rPr>
              <a:t>Requisite </a:t>
            </a:r>
            <a:r>
              <a:rPr sz="2800" u="sng" dirty="0">
                <a:solidFill>
                  <a:schemeClr val="tx1"/>
                </a:solidFill>
                <a:latin typeface="Avenir Light" panose="020B0402020203020204" pitchFamily="34" charset="77"/>
                <a:cs typeface="Calibri Light" panose="020F0302020204030204" pitchFamily="34" charset="0"/>
              </a:rPr>
              <a:t>Tasks</a:t>
            </a:r>
            <a:r>
              <a:rPr lang="en-US" sz="2800" u="sng" dirty="0">
                <a:solidFill>
                  <a:schemeClr val="tx1"/>
                </a:solidFill>
                <a:latin typeface="Avenir Light" panose="020B0402020203020204" pitchFamily="34" charset="77"/>
                <a:cs typeface="Calibri Light" panose="020F0302020204030204" pitchFamily="34" charset="0"/>
              </a:rPr>
              <a:t>:</a:t>
            </a:r>
            <a:endParaRPr sz="28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Demonstrate the ability  to verbally and visually communicate that you are not a threat, </a:t>
            </a:r>
            <a:r>
              <a:rPr lang="en-US" sz="2800" u="sng" dirty="0">
                <a:solidFill>
                  <a:schemeClr val="tx1"/>
                </a:solidFill>
                <a:latin typeface="Avenir Light" panose="020B0402020203020204" pitchFamily="34" charset="77"/>
                <a:cs typeface="Calibri Light" panose="020F0302020204030204" pitchFamily="34" charset="0"/>
              </a:rPr>
              <a:t>prior</a:t>
            </a:r>
            <a:r>
              <a:rPr lang="en-US" sz="2800" dirty="0">
                <a:solidFill>
                  <a:schemeClr val="tx1"/>
                </a:solidFill>
                <a:latin typeface="Avenir Light" panose="020B0402020203020204" pitchFamily="34" charset="77"/>
                <a:cs typeface="Calibri Light" panose="020F0302020204030204" pitchFamily="34" charset="0"/>
              </a:rPr>
              <a:t> to revealing you have a weapon,</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Demonstrate the ability to convey clear, precise statements of fact and directions to the public and first responders </a:t>
            </a:r>
            <a:r>
              <a:rPr sz="2800" dirty="0">
                <a:solidFill>
                  <a:schemeClr val="tx1"/>
                </a:solidFill>
                <a:latin typeface="Avenir Light" panose="020B0402020203020204" pitchFamily="34" charset="77"/>
                <a:cs typeface="Calibri Light" panose="020F0302020204030204" pitchFamily="34" charset="0"/>
              </a:rPr>
              <a:t>in </a:t>
            </a:r>
            <a:r>
              <a:rPr lang="en-US" sz="2800" dirty="0">
                <a:solidFill>
                  <a:schemeClr val="tx1"/>
                </a:solidFill>
                <a:latin typeface="Avenir Light" panose="020B0402020203020204" pitchFamily="34" charset="77"/>
                <a:cs typeface="Calibri Light" panose="020F0302020204030204" pitchFamily="34" charset="0"/>
              </a:rPr>
              <a:t>threat-based</a:t>
            </a:r>
            <a:r>
              <a:rPr sz="2800" dirty="0">
                <a:solidFill>
                  <a:schemeClr val="tx1"/>
                </a:solidFill>
                <a:latin typeface="Avenir Light" panose="020B0402020203020204" pitchFamily="34" charset="77"/>
                <a:cs typeface="Calibri Light" panose="020F0302020204030204" pitchFamily="34" charset="0"/>
              </a:rPr>
              <a:t> scenario</a:t>
            </a:r>
            <a:r>
              <a:rPr lang="en-US" sz="2800" dirty="0">
                <a:solidFill>
                  <a:schemeClr val="tx1"/>
                </a:solidFill>
                <a:latin typeface="Avenir Light" panose="020B0402020203020204" pitchFamily="34" charset="77"/>
                <a:cs typeface="Calibri Light" panose="020F0302020204030204" pitchFamily="34" charset="0"/>
              </a:rPr>
              <a:t>s,</a:t>
            </a:r>
            <a:endParaRPr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sz="2800" dirty="0">
                <a:solidFill>
                  <a:schemeClr val="tx1"/>
                </a:solidFill>
                <a:latin typeface="Avenir Light" panose="020B0402020203020204" pitchFamily="34" charset="77"/>
                <a:cs typeface="Calibri Light" panose="020F0302020204030204" pitchFamily="34" charset="0"/>
              </a:rPr>
              <a:t>Effectively co</a:t>
            </a:r>
            <a:r>
              <a:rPr lang="en-US" sz="2800" dirty="0">
                <a:solidFill>
                  <a:schemeClr val="tx1"/>
                </a:solidFill>
                <a:latin typeface="Avenir Light" panose="020B0402020203020204" pitchFamily="34" charset="77"/>
                <a:cs typeface="Calibri Light" panose="020F0302020204030204" pitchFamily="34" charset="0"/>
              </a:rPr>
              <a:t>nvey accurate</a:t>
            </a:r>
            <a:r>
              <a:rPr sz="2800" dirty="0">
                <a:solidFill>
                  <a:schemeClr val="tx1"/>
                </a:solidFill>
                <a:latin typeface="Avenir Light" panose="020B0402020203020204" pitchFamily="34" charset="77"/>
                <a:cs typeface="Calibri Light" panose="020F0302020204030204" pitchFamily="34" charset="0"/>
              </a:rPr>
              <a:t> information about the threat</a:t>
            </a:r>
            <a:r>
              <a:rPr lang="en-US" sz="2800" dirty="0">
                <a:solidFill>
                  <a:schemeClr val="tx1"/>
                </a:solidFill>
                <a:latin typeface="Avenir Light" panose="020B0402020203020204" pitchFamily="34" charset="77"/>
                <a:cs typeface="Calibri Light" panose="020F0302020204030204" pitchFamily="34" charset="0"/>
              </a:rPr>
              <a:t> - no theories - only pertinent facts,</a:t>
            </a:r>
            <a:endParaRPr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Adapt to the appropriate course of action </a:t>
            </a:r>
            <a:r>
              <a:rPr sz="2800" dirty="0">
                <a:solidFill>
                  <a:schemeClr val="tx1"/>
                </a:solidFill>
                <a:latin typeface="Avenir Light" panose="020B0402020203020204" pitchFamily="34" charset="77"/>
                <a:cs typeface="Calibri Light" panose="020F0302020204030204" pitchFamily="34" charset="0"/>
              </a:rPr>
              <a:t>based on </a:t>
            </a:r>
            <a:r>
              <a:rPr lang="en-US" sz="2800" dirty="0">
                <a:solidFill>
                  <a:schemeClr val="tx1"/>
                </a:solidFill>
                <a:latin typeface="Avenir Light" panose="020B0402020203020204" pitchFamily="34" charset="77"/>
                <a:cs typeface="Calibri Light" panose="020F0302020204030204" pitchFamily="34" charset="0"/>
              </a:rPr>
              <a:t>evolving </a:t>
            </a:r>
            <a:r>
              <a:rPr sz="2800" dirty="0">
                <a:solidFill>
                  <a:schemeClr val="tx1"/>
                </a:solidFill>
                <a:latin typeface="Avenir Light" panose="020B0402020203020204" pitchFamily="34" charset="77"/>
                <a:cs typeface="Calibri Light" panose="020F0302020204030204" pitchFamily="34" charset="0"/>
              </a:rPr>
              <a:t>scenario</a:t>
            </a:r>
            <a:r>
              <a:rPr lang="en-US" sz="2800" dirty="0">
                <a:solidFill>
                  <a:schemeClr val="tx1"/>
                </a:solidFill>
                <a:latin typeface="Avenir Light" panose="020B0402020203020204" pitchFamily="34" charset="77"/>
                <a:cs typeface="Calibri Light" panose="020F0302020204030204" pitchFamily="34" charset="0"/>
              </a:rPr>
              <a:t>s, and the input and presence of others and authorities.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latin typeface="Avenir Light" panose="020B0402020203020204" pitchFamily="34" charset="77"/>
                <a:sym typeface="Calibri"/>
              </a:rPr>
              <a:t>Demonstrate the ‘Third Conflict’ rule by accurately recounting the events after the fact.</a:t>
            </a:r>
            <a:endParaRPr sz="2800" dirty="0">
              <a:solidFill>
                <a:schemeClr val="tx1"/>
              </a:solidFill>
              <a:latin typeface="Avenir Light" panose="020B0402020203020204" pitchFamily="34" charset="77"/>
              <a:cs typeface="Calibri Light" panose="020F0302020204030204" pitchFamily="34" charset="0"/>
            </a:endParaRPr>
          </a:p>
        </p:txBody>
      </p:sp>
      <p:pic>
        <p:nvPicPr>
          <p:cNvPr id="6" name="Picture 5">
            <a:extLst>
              <a:ext uri="{FF2B5EF4-FFF2-40B4-BE49-F238E27FC236}">
                <a16:creationId xmlns:a16="http://schemas.microsoft.com/office/drawing/2014/main" id="{097D96BD-7DA2-4946-A890-C790584A717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12512" y="5014913"/>
            <a:ext cx="3010989" cy="2258241"/>
          </a:xfrm>
          <a:prstGeom prst="rect">
            <a:avLst/>
          </a:prstGeom>
          <a:scene3d>
            <a:camera prst="orthographicFront"/>
            <a:lightRig rig="threePt" dir="t"/>
          </a:scene3d>
          <a:sp3d contourW="82550"/>
        </p:spPr>
      </p:pic>
      <p:sp>
        <p:nvSpPr>
          <p:cNvPr id="15" name="Rectangle 14">
            <a:extLst>
              <a:ext uri="{FF2B5EF4-FFF2-40B4-BE49-F238E27FC236}">
                <a16:creationId xmlns:a16="http://schemas.microsoft.com/office/drawing/2014/main" id="{0643557A-723E-D84B-88A8-B78D3F56D040}"/>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STRESS COMMUNICATION:</a:t>
            </a:r>
          </a:p>
        </p:txBody>
      </p:sp>
      <p:sp>
        <p:nvSpPr>
          <p:cNvPr id="7" name="TextBox 6">
            <a:extLst>
              <a:ext uri="{FF2B5EF4-FFF2-40B4-BE49-F238E27FC236}">
                <a16:creationId xmlns:a16="http://schemas.microsoft.com/office/drawing/2014/main" id="{8496DC0F-4755-AA4C-AD41-A626ACEDC7BE}"/>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52223315-6894-964B-9037-9D3C31AC8AE3}"/>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B59857FF-6EE3-4641-B8EF-CBE7390C7A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3" name="Tasks…"/>
          <p:cNvSpPr txBox="1">
            <a:spLocks noGrp="1"/>
          </p:cNvSpPr>
          <p:nvPr>
            <p:ph type="body" idx="1"/>
          </p:nvPr>
        </p:nvSpPr>
        <p:spPr>
          <a:xfrm>
            <a:off x="1110343" y="2131248"/>
            <a:ext cx="8602169" cy="7107451"/>
          </a:xfrm>
          <a:prstGeom prst="rect">
            <a:avLst/>
          </a:prstGeom>
        </p:spPr>
        <p:txBody>
          <a:bodyPr>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Develop the fundamentals of accurate point-shooting in close-confine shooting scenarios, which provides faster target acquisition and center-mass accuracy at 3 to 10 yds than sight-based training.</a:t>
            </a:r>
          </a:p>
          <a:p>
            <a:pPr marL="0" indent="0" defTabSz="914400">
              <a:lnSpc>
                <a:spcPct val="90000"/>
              </a:lnSpc>
              <a:spcBef>
                <a:spcPts val="1000"/>
              </a:spcBef>
              <a:buClrTx/>
              <a:buSzPct val="100000"/>
              <a:buNone/>
              <a:defRPr sz="2800">
                <a:latin typeface="Calibri"/>
                <a:ea typeface="Calibri"/>
                <a:cs typeface="Calibri"/>
                <a:sym typeface="Calibri"/>
              </a:defRPr>
            </a:pPr>
            <a:endParaRPr lang="en-US" sz="2800" dirty="0">
              <a:solidFill>
                <a:schemeClr val="tx1"/>
              </a:solidFill>
              <a:latin typeface="Avenir Light" panose="020B0402020203020204" pitchFamily="34" charset="77"/>
              <a:cs typeface="Calibri Light" panose="020F0302020204030204" pitchFamily="34" charset="0"/>
            </a:endParaRP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u="sng" dirty="0">
                <a:solidFill>
                  <a:schemeClr val="tx1"/>
                </a:solidFill>
                <a:latin typeface="Avenir Light" panose="020B0402020203020204" pitchFamily="34" charset="77"/>
                <a:cs typeface="Calibri Light" panose="020F0302020204030204" pitchFamily="34" charset="0"/>
              </a:rPr>
              <a:t>Requisite </a:t>
            </a:r>
            <a:r>
              <a:rPr sz="2800" u="sng" dirty="0">
                <a:solidFill>
                  <a:schemeClr val="tx1"/>
                </a:solidFill>
                <a:latin typeface="Avenir Light" panose="020B0402020203020204" pitchFamily="34" charset="77"/>
                <a:cs typeface="Calibri Light" panose="020F0302020204030204" pitchFamily="34" charset="0"/>
              </a:rPr>
              <a:t>Tasks</a:t>
            </a:r>
            <a:r>
              <a:rPr lang="en-US" sz="2800" u="sng" dirty="0">
                <a:solidFill>
                  <a:schemeClr val="tx1"/>
                </a:solidFill>
                <a:latin typeface="Avenir Light" panose="020B0402020203020204" pitchFamily="34" charset="77"/>
                <a:cs typeface="Calibri Light" panose="020F0302020204030204" pitchFamily="34" charset="0"/>
              </a:rPr>
              <a:t>:</a:t>
            </a:r>
            <a:endParaRPr sz="28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Maintain focus on the immediate threat, and your surroundings, not just on the gun’s sights,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Effective muzzle-control and trigger discipline, </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Establish c</a:t>
            </a:r>
            <a:r>
              <a:rPr sz="2800" dirty="0">
                <a:solidFill>
                  <a:schemeClr val="tx1"/>
                </a:solidFill>
                <a:latin typeface="Avenir Light" panose="020B0402020203020204" pitchFamily="34" charset="77"/>
                <a:cs typeface="Calibri Light" panose="020F0302020204030204" pitchFamily="34" charset="0"/>
              </a:rPr>
              <a:t>orrect stance</a:t>
            </a:r>
            <a:r>
              <a:rPr lang="en-US" sz="2800" dirty="0">
                <a:solidFill>
                  <a:schemeClr val="tx1"/>
                </a:solidFill>
                <a:latin typeface="Avenir Light" panose="020B0402020203020204" pitchFamily="34" charset="77"/>
                <a:cs typeface="Calibri Light" panose="020F0302020204030204" pitchFamily="34" charset="0"/>
              </a:rPr>
              <a:t>/grip: </a:t>
            </a:r>
            <a:r>
              <a:rPr sz="2800" dirty="0">
                <a:solidFill>
                  <a:schemeClr val="tx1"/>
                </a:solidFill>
                <a:latin typeface="Avenir Light" panose="020B0402020203020204" pitchFamily="34" charset="77"/>
                <a:cs typeface="Calibri Light" panose="020F0302020204030204" pitchFamily="34" charset="0"/>
              </a:rPr>
              <a:t>square to target, knees bent, dominant leg rear, shoulders forward, arms extended, </a:t>
            </a:r>
            <a:r>
              <a:rPr lang="en-US" sz="2800" dirty="0">
                <a:solidFill>
                  <a:schemeClr val="tx1"/>
                </a:solidFill>
                <a:latin typeface="Avenir Light" panose="020B0402020203020204" pitchFamily="34" charset="77"/>
                <a:cs typeface="Calibri Light" panose="020F0302020204030204" pitchFamily="34" charset="0"/>
              </a:rPr>
              <a:t>70/30</a:t>
            </a:r>
            <a:r>
              <a:rPr sz="2800" dirty="0">
                <a:solidFill>
                  <a:schemeClr val="tx1"/>
                </a:solidFill>
                <a:latin typeface="Avenir Light" panose="020B0402020203020204" pitchFamily="34" charset="77"/>
                <a:cs typeface="Calibri Light" panose="020F0302020204030204" pitchFamily="34" charset="0"/>
              </a:rPr>
              <a:t> grip</a:t>
            </a:r>
            <a:r>
              <a:rPr lang="en-US" sz="2800" dirty="0">
                <a:solidFill>
                  <a:schemeClr val="tx1"/>
                </a:solidFill>
                <a:latin typeface="Avenir Light" panose="020B0402020203020204" pitchFamily="34" charset="77"/>
                <a:cs typeface="Calibri Light" panose="020F0302020204030204" pitchFamily="34" charset="0"/>
              </a:rPr>
              <a:t>,</a:t>
            </a:r>
            <a:endParaRPr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Drawing f</a:t>
            </a:r>
            <a:r>
              <a:rPr sz="2800" dirty="0">
                <a:solidFill>
                  <a:schemeClr val="tx1"/>
                </a:solidFill>
                <a:latin typeface="Avenir Light" panose="020B0402020203020204" pitchFamily="34" charset="77"/>
                <a:cs typeface="Calibri Light" panose="020F0302020204030204" pitchFamily="34" charset="0"/>
              </a:rPr>
              <a:t>rom </a:t>
            </a:r>
            <a:r>
              <a:rPr lang="en-US" sz="2800" dirty="0">
                <a:solidFill>
                  <a:schemeClr val="tx1"/>
                </a:solidFill>
                <a:latin typeface="Avenir Light" panose="020B0402020203020204" pitchFamily="34" charset="77"/>
                <a:cs typeface="Calibri Light" panose="020F0302020204030204" pitchFamily="34" charset="0"/>
              </a:rPr>
              <a:t>concealment: eyes on threat, clear clothing,</a:t>
            </a:r>
            <a:r>
              <a:rPr sz="2800" dirty="0">
                <a:solidFill>
                  <a:schemeClr val="tx1"/>
                </a:solidFill>
                <a:latin typeface="Avenir Light" panose="020B0402020203020204" pitchFamily="34" charset="77"/>
                <a:cs typeface="Calibri Light" panose="020F0302020204030204" pitchFamily="34" charset="0"/>
              </a:rPr>
              <a:t> </a:t>
            </a:r>
            <a:r>
              <a:rPr lang="en-US" sz="2800" dirty="0">
                <a:solidFill>
                  <a:schemeClr val="tx1"/>
                </a:solidFill>
                <a:latin typeface="Avenir Light" panose="020B0402020203020204" pitchFamily="34" charset="77"/>
                <a:cs typeface="Calibri Light" panose="020F0302020204030204" pitchFamily="34" charset="0"/>
              </a:rPr>
              <a:t>presentation from the </a:t>
            </a:r>
            <a:r>
              <a:rPr sz="2800" dirty="0">
                <a:solidFill>
                  <a:schemeClr val="tx1"/>
                </a:solidFill>
                <a:latin typeface="Avenir Light" panose="020B0402020203020204" pitchFamily="34" charset="77"/>
                <a:cs typeface="Calibri Light" panose="020F0302020204030204" pitchFamily="34" charset="0"/>
              </a:rPr>
              <a:t>low</a:t>
            </a:r>
            <a:r>
              <a:rPr lang="en-US" sz="2800" dirty="0">
                <a:solidFill>
                  <a:schemeClr val="tx1"/>
                </a:solidFill>
                <a:latin typeface="Avenir Light" panose="020B0402020203020204" pitchFamily="34" charset="77"/>
                <a:cs typeface="Calibri Light" panose="020F0302020204030204" pitchFamily="34" charset="0"/>
              </a:rPr>
              <a:t>-</a:t>
            </a:r>
            <a:r>
              <a:rPr sz="2800" dirty="0">
                <a:solidFill>
                  <a:schemeClr val="tx1"/>
                </a:solidFill>
                <a:latin typeface="Avenir Light" panose="020B0402020203020204" pitchFamily="34" charset="77"/>
                <a:cs typeface="Calibri Light" panose="020F0302020204030204" pitchFamily="34" charset="0"/>
              </a:rPr>
              <a:t>ready</a:t>
            </a:r>
            <a:r>
              <a:rPr lang="en-US" sz="2800" dirty="0">
                <a:solidFill>
                  <a:schemeClr val="tx1"/>
                </a:solidFill>
                <a:latin typeface="Avenir Light" panose="020B0402020203020204" pitchFamily="34" charset="77"/>
                <a:cs typeface="Calibri Light" panose="020F0302020204030204" pitchFamily="34" charset="0"/>
              </a:rPr>
              <a:t> to high-ready, engagement </a:t>
            </a:r>
            <a:r>
              <a:rPr sz="2800" dirty="0">
                <a:solidFill>
                  <a:schemeClr val="tx1"/>
                </a:solidFill>
                <a:latin typeface="Avenir Light" panose="020B0402020203020204" pitchFamily="34" charset="77"/>
                <a:cs typeface="Calibri Light" panose="020F0302020204030204" pitchFamily="34" charset="0"/>
              </a:rPr>
              <a:t>w</a:t>
            </a:r>
            <a:r>
              <a:rPr lang="en-US" sz="2800" dirty="0">
                <a:solidFill>
                  <a:schemeClr val="tx1"/>
                </a:solidFill>
                <a:latin typeface="Avenir Light" panose="020B0402020203020204" pitchFamily="34" charset="77"/>
                <a:cs typeface="Calibri Light" panose="020F0302020204030204" pitchFamily="34" charset="0"/>
              </a:rPr>
              <a:t>ithout </a:t>
            </a:r>
            <a:r>
              <a:rPr sz="2800" dirty="0">
                <a:solidFill>
                  <a:schemeClr val="tx1"/>
                </a:solidFill>
                <a:latin typeface="Avenir Light" panose="020B0402020203020204" pitchFamily="34" charset="77"/>
                <a:cs typeface="Calibri Light" panose="020F0302020204030204" pitchFamily="34" charset="0"/>
              </a:rPr>
              <a:t>losing </a:t>
            </a:r>
            <a:r>
              <a:rPr lang="en-US" sz="2800" dirty="0">
                <a:solidFill>
                  <a:schemeClr val="tx1"/>
                </a:solidFill>
                <a:latin typeface="Avenir Light" panose="020B0402020203020204" pitchFamily="34" charset="77"/>
                <a:cs typeface="Calibri Light" panose="020F0302020204030204" pitchFamily="34" charset="0"/>
              </a:rPr>
              <a:t>threat </a:t>
            </a:r>
            <a:r>
              <a:rPr sz="2800" dirty="0">
                <a:solidFill>
                  <a:schemeClr val="tx1"/>
                </a:solidFill>
                <a:latin typeface="Avenir Light" panose="020B0402020203020204" pitchFamily="34" charset="77"/>
                <a:cs typeface="Calibri Light" panose="020F0302020204030204" pitchFamily="34" charset="0"/>
              </a:rPr>
              <a:t>focus </a:t>
            </a:r>
            <a:r>
              <a:rPr lang="en-US" sz="2800" dirty="0">
                <a:solidFill>
                  <a:schemeClr val="tx1"/>
                </a:solidFill>
                <a:latin typeface="Avenir Light" panose="020B0402020203020204" pitchFamily="34" charset="77"/>
                <a:cs typeface="Calibri Light" panose="020F0302020204030204" pitchFamily="34" charset="0"/>
              </a:rPr>
              <a:t>or periphery awareness.</a:t>
            </a:r>
            <a:endParaRPr sz="2800" dirty="0">
              <a:solidFill>
                <a:schemeClr val="tx1"/>
              </a:solidFill>
              <a:latin typeface="Avenir Light" panose="020B0402020203020204" pitchFamily="34" charset="77"/>
              <a:cs typeface="Calibri Light" panose="020F0302020204030204" pitchFamily="34" charset="0"/>
            </a:endParaRPr>
          </a:p>
        </p:txBody>
      </p:sp>
      <p:pic>
        <p:nvPicPr>
          <p:cNvPr id="9" name="Picture 8">
            <a:extLst>
              <a:ext uri="{FF2B5EF4-FFF2-40B4-BE49-F238E27FC236}">
                <a16:creationId xmlns:a16="http://schemas.microsoft.com/office/drawing/2014/main" id="{7A2B9332-3B3C-D94F-BFE1-CF66155D18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008523" y="4694320"/>
            <a:ext cx="2346961" cy="3823615"/>
          </a:xfrm>
          <a:prstGeom prst="rect">
            <a:avLst/>
          </a:prstGeom>
          <a:scene3d>
            <a:camera prst="orthographicFront"/>
            <a:lightRig rig="threePt" dir="t"/>
          </a:scene3d>
          <a:sp3d contourW="82550"/>
        </p:spPr>
      </p:pic>
      <p:sp>
        <p:nvSpPr>
          <p:cNvPr id="16" name="Rectangle 15">
            <a:extLst>
              <a:ext uri="{FF2B5EF4-FFF2-40B4-BE49-F238E27FC236}">
                <a16:creationId xmlns:a16="http://schemas.microsoft.com/office/drawing/2014/main" id="{D8F1B42F-6450-BA40-BF91-6A86D92A2AAC}"/>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INSTINCTIVE SHOOTING:</a:t>
            </a:r>
          </a:p>
        </p:txBody>
      </p:sp>
      <p:sp>
        <p:nvSpPr>
          <p:cNvPr id="6" name="TextBox 5">
            <a:extLst>
              <a:ext uri="{FF2B5EF4-FFF2-40B4-BE49-F238E27FC236}">
                <a16:creationId xmlns:a16="http://schemas.microsoft.com/office/drawing/2014/main" id="{C3B5DF59-A3B2-F24F-BFB2-D0A366157FE5}"/>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319AB049-DF36-A242-BE2C-6563AD945478}"/>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12A30B02-AE01-144A-BDB9-B3D9768E42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88039834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9" name="Tasks…"/>
          <p:cNvSpPr txBox="1">
            <a:spLocks noGrp="1"/>
          </p:cNvSpPr>
          <p:nvPr>
            <p:ph type="body" idx="1"/>
          </p:nvPr>
        </p:nvSpPr>
        <p:spPr>
          <a:xfrm>
            <a:off x="1065020" y="2281378"/>
            <a:ext cx="8188518" cy="6718300"/>
          </a:xfrm>
          <a:prstGeom prst="rect">
            <a:avLst/>
          </a:prstGeom>
        </p:spPr>
        <p:txBody>
          <a:bodyPr>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Combat situations require combat tactics, not static, shooting-range tactics: the world is not flat, so a good firearms training regimen should not be.</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u="sng" dirty="0">
                <a:solidFill>
                  <a:schemeClr val="tx1"/>
                </a:solidFill>
                <a:latin typeface="Avenir Light" panose="020B0402020203020204" pitchFamily="34" charset="77"/>
                <a:cs typeface="Calibri Light" panose="020F0302020204030204" pitchFamily="34" charset="0"/>
              </a:rPr>
              <a:t>Requisite </a:t>
            </a:r>
            <a:r>
              <a:rPr sz="2800" u="sng" dirty="0">
                <a:solidFill>
                  <a:schemeClr val="tx1"/>
                </a:solidFill>
                <a:latin typeface="Avenir Light" panose="020B0402020203020204" pitchFamily="34" charset="77"/>
                <a:cs typeface="Calibri Light" panose="020F0302020204030204" pitchFamily="34" charset="0"/>
              </a:rPr>
              <a:t>Tasks</a:t>
            </a:r>
            <a:r>
              <a:rPr lang="en-US" sz="2800" u="sng" dirty="0">
                <a:solidFill>
                  <a:schemeClr val="tx1"/>
                </a:solidFill>
                <a:latin typeface="Avenir Light" panose="020B0402020203020204" pitchFamily="34" charset="77"/>
                <a:cs typeface="Calibri Light" panose="020F0302020204030204" pitchFamily="34" charset="0"/>
              </a:rPr>
              <a:t>:</a:t>
            </a:r>
            <a:endParaRPr sz="28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Understand and demonstrate</a:t>
            </a:r>
            <a:r>
              <a:rPr sz="2800" dirty="0">
                <a:solidFill>
                  <a:schemeClr val="tx1"/>
                </a:solidFill>
                <a:latin typeface="Avenir Light" panose="020B0402020203020204" pitchFamily="34" charset="77"/>
                <a:cs typeface="Calibri Light" panose="020F0302020204030204" pitchFamily="34" charset="0"/>
              </a:rPr>
              <a:t> the difference between concealment and cover</a:t>
            </a:r>
            <a:r>
              <a:rPr lang="en-US" sz="2800" dirty="0">
                <a:solidFill>
                  <a:schemeClr val="tx1"/>
                </a:solidFill>
                <a:latin typeface="Avenir Light" panose="020B0402020203020204" pitchFamily="34" charset="77"/>
                <a:cs typeface="Calibri Light" panose="020F0302020204030204" pitchFamily="34" charset="0"/>
              </a:rPr>
              <a:t>, and effectively utilize both in realistic scenarios,</a:t>
            </a:r>
            <a:endParaRPr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Demonstrate the use of </a:t>
            </a:r>
            <a:r>
              <a:rPr sz="2800" dirty="0">
                <a:solidFill>
                  <a:schemeClr val="tx1"/>
                </a:solidFill>
                <a:latin typeface="Avenir Light" panose="020B0402020203020204" pitchFamily="34" charset="77"/>
                <a:cs typeface="Calibri Light" panose="020F0302020204030204" pitchFamily="34" charset="0"/>
              </a:rPr>
              <a:t>co</a:t>
            </a:r>
            <a:r>
              <a:rPr lang="en-US" sz="2800" dirty="0">
                <a:solidFill>
                  <a:schemeClr val="tx1"/>
                </a:solidFill>
                <a:latin typeface="Avenir Light" panose="020B0402020203020204" pitchFamily="34" charset="77"/>
                <a:cs typeface="Calibri Light" panose="020F0302020204030204" pitchFamily="34" charset="0"/>
              </a:rPr>
              <a:t>ncealment to maintain the element of surprise, and cover as protection from hostile fire,</a:t>
            </a:r>
            <a:endParaRPr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Affect proper movement between positions of cover while minimizing vulnerability, and maintaining awareness,</a:t>
            </a:r>
            <a:endParaRPr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Accurately </a:t>
            </a:r>
            <a:r>
              <a:rPr sz="2800" dirty="0">
                <a:solidFill>
                  <a:schemeClr val="tx1"/>
                </a:solidFill>
                <a:latin typeface="Avenir Light" panose="020B0402020203020204" pitchFamily="34" charset="77"/>
                <a:cs typeface="Calibri Light" panose="020F0302020204030204" pitchFamily="34" charset="0"/>
              </a:rPr>
              <a:t>engage t</a:t>
            </a:r>
            <a:r>
              <a:rPr lang="en-US" sz="2800" dirty="0">
                <a:solidFill>
                  <a:schemeClr val="tx1"/>
                </a:solidFill>
                <a:latin typeface="Avenir Light" panose="020B0402020203020204" pitchFamily="34" charset="77"/>
                <a:cs typeface="Calibri Light" panose="020F0302020204030204" pitchFamily="34" charset="0"/>
              </a:rPr>
              <a:t>hreats</a:t>
            </a:r>
            <a:r>
              <a:rPr sz="2800" dirty="0">
                <a:solidFill>
                  <a:schemeClr val="tx1"/>
                </a:solidFill>
                <a:latin typeface="Avenir Light" panose="020B0402020203020204" pitchFamily="34" charset="77"/>
                <a:cs typeface="Calibri Light" panose="020F0302020204030204" pitchFamily="34" charset="0"/>
              </a:rPr>
              <a:t> from a covered position</a:t>
            </a:r>
            <a:r>
              <a:rPr lang="en-US" sz="2800" dirty="0">
                <a:solidFill>
                  <a:schemeClr val="tx1"/>
                </a:solidFill>
                <a:latin typeface="Avenir Light" panose="020B0402020203020204" pitchFamily="34" charset="77"/>
                <a:cs typeface="Calibri Light" panose="020F0302020204030204" pitchFamily="34" charset="0"/>
              </a:rPr>
              <a:t>, or while on the move, not from out in the open, unless impossible to do otherwise.</a:t>
            </a:r>
            <a:endParaRPr sz="2800" dirty="0">
              <a:solidFill>
                <a:schemeClr val="tx1"/>
              </a:solidFill>
              <a:latin typeface="Avenir Light" panose="020B0402020203020204" pitchFamily="34" charset="77"/>
              <a:cs typeface="Calibri Light" panose="020F0302020204030204" pitchFamily="34" charset="0"/>
            </a:endParaRPr>
          </a:p>
        </p:txBody>
      </p:sp>
      <p:pic>
        <p:nvPicPr>
          <p:cNvPr id="6" name="Picture 5">
            <a:extLst>
              <a:ext uri="{FF2B5EF4-FFF2-40B4-BE49-F238E27FC236}">
                <a16:creationId xmlns:a16="http://schemas.microsoft.com/office/drawing/2014/main" id="{289FEAEE-51C9-B343-B376-22ED390A85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62387" y="4375583"/>
            <a:ext cx="2775814" cy="4515328"/>
          </a:xfrm>
          <a:prstGeom prst="rect">
            <a:avLst/>
          </a:prstGeom>
          <a:scene3d>
            <a:camera prst="orthographicFront"/>
            <a:lightRig rig="threePt" dir="t"/>
          </a:scene3d>
          <a:sp3d contourW="82550"/>
        </p:spPr>
      </p:pic>
      <p:sp>
        <p:nvSpPr>
          <p:cNvPr id="16" name="Rectangle 15">
            <a:extLst>
              <a:ext uri="{FF2B5EF4-FFF2-40B4-BE49-F238E27FC236}">
                <a16:creationId xmlns:a16="http://schemas.microsoft.com/office/drawing/2014/main" id="{FBAA2F2E-AF3D-6547-BAD0-35CD7CDE982F}"/>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MOVEMENT &amp; Cover:</a:t>
            </a:r>
          </a:p>
        </p:txBody>
      </p:sp>
      <p:sp>
        <p:nvSpPr>
          <p:cNvPr id="7" name="TextBox 6">
            <a:extLst>
              <a:ext uri="{FF2B5EF4-FFF2-40B4-BE49-F238E27FC236}">
                <a16:creationId xmlns:a16="http://schemas.microsoft.com/office/drawing/2014/main" id="{C6675756-30CC-EA41-84AB-4B8539260B71}"/>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C2DBA30A-052F-1B45-A1DC-7D0D3BE504C2}"/>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DD85444B-C7E8-474E-9AFD-FDEFF6CFB7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9" name="Tasks…"/>
          <p:cNvSpPr txBox="1">
            <a:spLocks noGrp="1"/>
          </p:cNvSpPr>
          <p:nvPr>
            <p:ph type="body" idx="1"/>
          </p:nvPr>
        </p:nvSpPr>
        <p:spPr>
          <a:xfrm>
            <a:off x="971591" y="2281378"/>
            <a:ext cx="8556721" cy="6718300"/>
          </a:xfrm>
          <a:prstGeom prst="rect">
            <a:avLst/>
          </a:prstGeom>
        </p:spPr>
        <p:txBody>
          <a:bodyPr>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Responding to a threat in a public setting requires interaction and cooperation with people unknown to you.</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2600" u="sng" dirty="0">
                <a:solidFill>
                  <a:schemeClr val="tx1"/>
                </a:solidFill>
                <a:latin typeface="Avenir Light" panose="020B0402020203020204" pitchFamily="34" charset="77"/>
                <a:cs typeface="Calibri Light" panose="020F0302020204030204" pitchFamily="34" charset="0"/>
              </a:rPr>
              <a:t>Requisite </a:t>
            </a:r>
            <a:r>
              <a:rPr sz="2600" u="sng" dirty="0">
                <a:solidFill>
                  <a:schemeClr val="tx1"/>
                </a:solidFill>
                <a:latin typeface="Avenir Light" panose="020B0402020203020204" pitchFamily="34" charset="77"/>
                <a:cs typeface="Calibri Light" panose="020F0302020204030204" pitchFamily="34" charset="0"/>
              </a:rPr>
              <a:t>Tasks</a:t>
            </a:r>
            <a:r>
              <a:rPr lang="en-US" sz="2600" u="sng" dirty="0">
                <a:solidFill>
                  <a:schemeClr val="tx1"/>
                </a:solidFill>
                <a:latin typeface="Avenir Light" panose="020B0402020203020204" pitchFamily="34" charset="77"/>
                <a:cs typeface="Calibri Light" panose="020F0302020204030204" pitchFamily="34" charset="0"/>
              </a:rPr>
              <a:t>:</a:t>
            </a:r>
            <a:endParaRPr sz="26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Understand</a:t>
            </a:r>
            <a:r>
              <a:rPr sz="2600" dirty="0">
                <a:solidFill>
                  <a:schemeClr val="tx1"/>
                </a:solidFill>
                <a:latin typeface="Avenir Light" panose="020B0402020203020204" pitchFamily="34" charset="77"/>
                <a:cs typeface="Calibri Light" panose="020F0302020204030204" pitchFamily="34" charset="0"/>
              </a:rPr>
              <a:t> the d</a:t>
            </a:r>
            <a:r>
              <a:rPr lang="en-US" sz="2600" dirty="0">
                <a:solidFill>
                  <a:schemeClr val="tx1"/>
                </a:solidFill>
                <a:latin typeface="Avenir Light" panose="020B0402020203020204" pitchFamily="34" charset="77"/>
                <a:cs typeface="Calibri Light" panose="020F0302020204030204" pitchFamily="34" charset="0"/>
              </a:rPr>
              <a:t>ynamics of multi-person (team) operations, and coordinated action with strangers,</a:t>
            </a:r>
            <a:endParaRPr sz="26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Effectively us</a:t>
            </a:r>
            <a:r>
              <a:rPr sz="2600" dirty="0">
                <a:solidFill>
                  <a:schemeClr val="tx1"/>
                </a:solidFill>
                <a:latin typeface="Avenir Light" panose="020B0402020203020204" pitchFamily="34" charset="77"/>
                <a:cs typeface="Calibri Light" panose="020F0302020204030204" pitchFamily="34" charset="0"/>
              </a:rPr>
              <a:t>e </a:t>
            </a:r>
            <a:r>
              <a:rPr lang="en-US" sz="2600" dirty="0">
                <a:solidFill>
                  <a:schemeClr val="tx1"/>
                </a:solidFill>
                <a:latin typeface="Avenir Light" panose="020B0402020203020204" pitchFamily="34" charset="77"/>
                <a:cs typeface="Calibri Light" panose="020F0302020204030204" pitchFamily="34" charset="0"/>
              </a:rPr>
              <a:t>verbal and non-verbal communication in situations where sound-discipline is paramount,</a:t>
            </a:r>
            <a:endParaRPr sz="26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Affect proper movement with others, between positions of cover while minimizing exposure and maintaining muzzle and trigger discipline,</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Understand and exemplify The Samaritan Program as a baseline for trust between you and others,</a:t>
            </a:r>
            <a:endParaRPr sz="26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Communicate and divide responsibility with others to maintain 360 degree awareness and security,</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Triage and treat others who are isolated, trapped, or injured, while covering one another in the process.</a:t>
            </a:r>
            <a:endParaRPr sz="2600" dirty="0">
              <a:solidFill>
                <a:schemeClr val="tx1"/>
              </a:solidFill>
              <a:latin typeface="Avenir Light" panose="020B0402020203020204" pitchFamily="34" charset="77"/>
              <a:cs typeface="Calibri Light" panose="020F0302020204030204" pitchFamily="34" charset="0"/>
            </a:endParaRPr>
          </a:p>
        </p:txBody>
      </p:sp>
      <p:pic>
        <p:nvPicPr>
          <p:cNvPr id="6" name="Picture 5">
            <a:extLst>
              <a:ext uri="{FF2B5EF4-FFF2-40B4-BE49-F238E27FC236}">
                <a16:creationId xmlns:a16="http://schemas.microsoft.com/office/drawing/2014/main" id="{289FEAEE-51C9-B343-B376-22ED390A85D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764603" y="4310150"/>
            <a:ext cx="2788920" cy="4785360"/>
          </a:xfrm>
          <a:prstGeom prst="rect">
            <a:avLst/>
          </a:prstGeom>
          <a:scene3d>
            <a:camera prst="orthographicFront"/>
            <a:lightRig rig="threePt" dir="t"/>
          </a:scene3d>
          <a:sp3d contourW="88900"/>
        </p:spPr>
      </p:pic>
      <p:sp>
        <p:nvSpPr>
          <p:cNvPr id="15" name="Rectangle 14">
            <a:extLst>
              <a:ext uri="{FF2B5EF4-FFF2-40B4-BE49-F238E27FC236}">
                <a16:creationId xmlns:a16="http://schemas.microsoft.com/office/drawing/2014/main" id="{EFED6E74-C115-9641-ABAD-C3208395E065}"/>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TEAMING UP:</a:t>
            </a:r>
          </a:p>
        </p:txBody>
      </p:sp>
      <p:sp>
        <p:nvSpPr>
          <p:cNvPr id="7" name="TextBox 6">
            <a:extLst>
              <a:ext uri="{FF2B5EF4-FFF2-40B4-BE49-F238E27FC236}">
                <a16:creationId xmlns:a16="http://schemas.microsoft.com/office/drawing/2014/main" id="{4E2CE129-5B32-8141-869E-FB5939396C2E}"/>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58C1A85B-E810-5044-BB5D-93B3634BFCA2}"/>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494A4F25-7A27-2A44-8E8D-6961C1A95E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51152700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126434" y="2188612"/>
            <a:ext cx="8472115" cy="6994186"/>
          </a:xfrm>
          <a:prstGeom prst="rect">
            <a:avLst/>
          </a:prstGeom>
        </p:spPr>
        <p:txBody>
          <a:bodyPr>
            <a:norm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Anytime a hostile threat presents, crisis response is required, from the public as well as first responders.</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u="sng" dirty="0">
                <a:solidFill>
                  <a:schemeClr val="tx1"/>
                </a:solidFill>
                <a:latin typeface="Avenir Light" panose="020B0402020203020204" pitchFamily="34" charset="77"/>
                <a:cs typeface="Calibri Light" panose="020F0302020204030204" pitchFamily="34" charset="0"/>
              </a:rPr>
              <a:t>Requisite </a:t>
            </a:r>
            <a:r>
              <a:rPr sz="2800" u="sng" dirty="0">
                <a:solidFill>
                  <a:schemeClr val="tx1"/>
                </a:solidFill>
                <a:latin typeface="Avenir Light" panose="020B0402020203020204" pitchFamily="34" charset="77"/>
                <a:cs typeface="Calibri Light" panose="020F0302020204030204" pitchFamily="34" charset="0"/>
              </a:rPr>
              <a:t>Tasks</a:t>
            </a:r>
            <a:r>
              <a:rPr lang="en-US" sz="2800" u="sng" dirty="0">
                <a:solidFill>
                  <a:schemeClr val="tx1"/>
                </a:solidFill>
                <a:latin typeface="Avenir Light" panose="020B0402020203020204" pitchFamily="34" charset="77"/>
                <a:cs typeface="Calibri Light" panose="020F0302020204030204" pitchFamily="34" charset="0"/>
              </a:rPr>
              <a:t>:</a:t>
            </a:r>
            <a:endParaRPr sz="28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Successfully undergo scenario-based, problem-solving training iterations designed to induce the high levels of stress encountered in life-or-death situations,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Assess and</a:t>
            </a:r>
            <a:r>
              <a:rPr sz="2800" dirty="0">
                <a:solidFill>
                  <a:schemeClr val="tx1"/>
                </a:solidFill>
                <a:latin typeface="Avenir Light" panose="020B0402020203020204" pitchFamily="34" charset="77"/>
                <a:cs typeface="Calibri Light" panose="020F0302020204030204" pitchFamily="34" charset="0"/>
              </a:rPr>
              <a:t> identify </a:t>
            </a:r>
            <a:r>
              <a:rPr lang="en-US" sz="2800" dirty="0">
                <a:solidFill>
                  <a:schemeClr val="tx1"/>
                </a:solidFill>
                <a:latin typeface="Avenir Light" panose="020B0402020203020204" pitchFamily="34" charset="77"/>
                <a:cs typeface="Calibri Light" panose="020F0302020204030204" pitchFamily="34" charset="0"/>
              </a:rPr>
              <a:t>others</a:t>
            </a:r>
            <a:r>
              <a:rPr sz="2800" dirty="0">
                <a:solidFill>
                  <a:schemeClr val="tx1"/>
                </a:solidFill>
                <a:latin typeface="Avenir Light" panose="020B0402020203020204" pitchFamily="34" charset="77"/>
                <a:cs typeface="Calibri Light" panose="020F0302020204030204" pitchFamily="34" charset="0"/>
              </a:rPr>
              <a:t> as </a:t>
            </a:r>
            <a:r>
              <a:rPr lang="en-US" sz="2800" dirty="0">
                <a:solidFill>
                  <a:schemeClr val="tx1"/>
                </a:solidFill>
                <a:latin typeface="Avenir Light" panose="020B0402020203020204" pitchFamily="34" charset="77"/>
                <a:cs typeface="Calibri Light" panose="020F0302020204030204" pitchFamily="34" charset="0"/>
              </a:rPr>
              <a:t>a </a:t>
            </a:r>
            <a:r>
              <a:rPr sz="2800" dirty="0">
                <a:solidFill>
                  <a:schemeClr val="tx1"/>
                </a:solidFill>
                <a:latin typeface="Avenir Light" panose="020B0402020203020204" pitchFamily="34" charset="77"/>
                <a:cs typeface="Calibri Light" panose="020F0302020204030204" pitchFamily="34" charset="0"/>
              </a:rPr>
              <a:t>liability, asset, or </a:t>
            </a:r>
            <a:r>
              <a:rPr lang="en-US" sz="2800" dirty="0">
                <a:solidFill>
                  <a:schemeClr val="tx1"/>
                </a:solidFill>
                <a:latin typeface="Avenir Light" panose="020B0402020203020204" pitchFamily="34" charset="77"/>
                <a:cs typeface="Calibri Light" panose="020F0302020204030204" pitchFamily="34" charset="0"/>
              </a:rPr>
              <a:t>unknown quantity </a:t>
            </a:r>
            <a:r>
              <a:rPr sz="2800" dirty="0">
                <a:solidFill>
                  <a:schemeClr val="tx1"/>
                </a:solidFill>
                <a:latin typeface="Avenir Light" panose="020B0402020203020204" pitchFamily="34" charset="77"/>
                <a:cs typeface="Calibri Light" panose="020F0302020204030204" pitchFamily="34" charset="0"/>
              </a:rPr>
              <a:t>in a given scenario</a:t>
            </a:r>
            <a:r>
              <a:rPr lang="en-US" sz="2800" dirty="0">
                <a:solidFill>
                  <a:schemeClr val="tx1"/>
                </a:solidFill>
                <a:latin typeface="Avenir Light" panose="020B0402020203020204" pitchFamily="34" charset="77"/>
                <a:cs typeface="Calibri Light" panose="020F0302020204030204" pitchFamily="34" charset="0"/>
              </a:rPr>
              <a:t>, and decide how to work together to save others,</a:t>
            </a:r>
            <a:endParaRPr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latin typeface="Avenir Light" panose="020B0402020203020204" pitchFamily="34" charset="77"/>
                <a:sym typeface="Calibri"/>
              </a:rPr>
              <a:t>Properly prioritize victims based on wound trauma,</a:t>
            </a:r>
            <a:r>
              <a:rPr sz="2800" dirty="0">
                <a:solidFill>
                  <a:schemeClr val="tx1"/>
                </a:solidFill>
                <a:latin typeface="Avenir Light" panose="020B0402020203020204" pitchFamily="34" charset="77"/>
                <a:cs typeface="Calibri Light" panose="020F0302020204030204" pitchFamily="34" charset="0"/>
              </a:rPr>
              <a:t> </a:t>
            </a:r>
            <a:r>
              <a:rPr lang="en-US" sz="2800" dirty="0">
                <a:solidFill>
                  <a:schemeClr val="tx1"/>
                </a:solidFill>
                <a:latin typeface="Avenir Light" panose="020B0402020203020204" pitchFamily="34" charset="77"/>
                <a:cs typeface="Calibri Light" panose="020F0302020204030204" pitchFamily="34" charset="0"/>
              </a:rPr>
              <a:t>and </a:t>
            </a:r>
            <a:r>
              <a:rPr sz="2800" dirty="0">
                <a:solidFill>
                  <a:schemeClr val="tx1"/>
                </a:solidFill>
                <a:latin typeface="Avenir Light" panose="020B0402020203020204" pitchFamily="34" charset="77"/>
                <a:cs typeface="Calibri Light" panose="020F0302020204030204" pitchFamily="34" charset="0"/>
              </a:rPr>
              <a:t>triage multiple</a:t>
            </a:r>
            <a:r>
              <a:rPr lang="en-US" sz="2800" dirty="0">
                <a:solidFill>
                  <a:schemeClr val="tx1"/>
                </a:solidFill>
                <a:latin typeface="Avenir Light" panose="020B0402020203020204" pitchFamily="34" charset="77"/>
                <a:cs typeface="Calibri Light" panose="020F0302020204030204" pitchFamily="34" charset="0"/>
              </a:rPr>
              <a:t> simultaneous threats and</a:t>
            </a:r>
            <a:r>
              <a:rPr sz="2800" dirty="0">
                <a:solidFill>
                  <a:schemeClr val="tx1"/>
                </a:solidFill>
                <a:latin typeface="Avenir Light" panose="020B0402020203020204" pitchFamily="34" charset="77"/>
                <a:cs typeface="Calibri Light" panose="020F0302020204030204" pitchFamily="34" charset="0"/>
              </a:rPr>
              <a:t> victims</a:t>
            </a:r>
            <a:r>
              <a:rPr lang="en-US" sz="2800" dirty="0">
                <a:solidFill>
                  <a:schemeClr val="tx1"/>
                </a:solidFill>
                <a:latin typeface="Avenir Light" panose="020B0402020203020204" pitchFamily="34" charset="77"/>
                <a:cs typeface="Calibri Light" panose="020F0302020204030204" pitchFamily="34" charset="0"/>
              </a:rPr>
              <a:t> in a </a:t>
            </a:r>
            <a:r>
              <a:rPr lang="en-US" sz="2800" dirty="0">
                <a:solidFill>
                  <a:schemeClr val="tx1"/>
                </a:solidFill>
                <a:latin typeface="Avenir Light" panose="020B0402020203020204" pitchFamily="34" charset="77"/>
                <a:cs typeface="Calibri Light" panose="020F0302020204030204" pitchFamily="34" charset="0"/>
                <a:sym typeface="Calibri"/>
              </a:rPr>
              <a:t>g</a:t>
            </a:r>
            <a:r>
              <a:rPr lang="en-US" sz="2800" dirty="0">
                <a:latin typeface="Avenir Light" panose="020B0402020203020204" pitchFamily="34" charset="77"/>
                <a:sym typeface="Calibri"/>
              </a:rPr>
              <a:t>iven scenario</a:t>
            </a:r>
            <a:r>
              <a:rPr lang="en-US" sz="2800" dirty="0">
                <a:solidFill>
                  <a:schemeClr val="tx1"/>
                </a:solidFill>
                <a:latin typeface="Avenir Light" panose="020B0402020203020204" pitchFamily="34" charset="77"/>
                <a:cs typeface="Calibri Light" panose="020F0302020204030204" pitchFamily="34" charset="0"/>
              </a:rPr>
              <a:t>,</a:t>
            </a:r>
            <a:endParaRPr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sz="2800" dirty="0">
                <a:solidFill>
                  <a:schemeClr val="tx1"/>
                </a:solidFill>
                <a:latin typeface="Avenir Light" panose="020B0402020203020204" pitchFamily="34" charset="77"/>
                <a:cs typeface="Calibri Light" panose="020F0302020204030204" pitchFamily="34" charset="0"/>
              </a:rPr>
              <a:t>Maintain</a:t>
            </a:r>
            <a:r>
              <a:rPr lang="en-US" sz="2800" dirty="0">
                <a:solidFill>
                  <a:schemeClr val="tx1"/>
                </a:solidFill>
                <a:latin typeface="Avenir Light" panose="020B0402020203020204" pitchFamily="34" charset="77"/>
                <a:cs typeface="Calibri Light" panose="020F0302020204030204" pitchFamily="34" charset="0"/>
              </a:rPr>
              <a:t> 360-degree</a:t>
            </a:r>
            <a:r>
              <a:rPr sz="2800" dirty="0">
                <a:solidFill>
                  <a:schemeClr val="tx1"/>
                </a:solidFill>
                <a:latin typeface="Avenir Light" panose="020B0402020203020204" pitchFamily="34" charset="77"/>
                <a:cs typeface="Calibri Light" panose="020F0302020204030204" pitchFamily="34" charset="0"/>
              </a:rPr>
              <a:t> situational</a:t>
            </a:r>
            <a:r>
              <a:rPr lang="en-US" sz="2800" dirty="0">
                <a:solidFill>
                  <a:schemeClr val="tx1"/>
                </a:solidFill>
                <a:latin typeface="Avenir Light" panose="020B0402020203020204" pitchFamily="34" charset="77"/>
                <a:cs typeface="Calibri Light" panose="020F0302020204030204" pitchFamily="34" charset="0"/>
              </a:rPr>
              <a:t> and sensory</a:t>
            </a:r>
            <a:r>
              <a:rPr sz="2800" dirty="0">
                <a:solidFill>
                  <a:schemeClr val="tx1"/>
                </a:solidFill>
                <a:latin typeface="Avenir Light" panose="020B0402020203020204" pitchFamily="34" charset="77"/>
                <a:cs typeface="Calibri Light" panose="020F0302020204030204" pitchFamily="34" charset="0"/>
              </a:rPr>
              <a:t> awareness during given scenarios</a:t>
            </a:r>
            <a:r>
              <a:rPr lang="en-US" sz="2800" dirty="0">
                <a:solidFill>
                  <a:schemeClr val="tx1"/>
                </a:solidFill>
                <a:latin typeface="Avenir Light" panose="020B0402020203020204" pitchFamily="34" charset="77"/>
                <a:cs typeface="Calibri Light" panose="020F0302020204030204" pitchFamily="34" charset="0"/>
              </a:rPr>
              <a:t>, and avoid tunnel vision.</a:t>
            </a:r>
            <a:endParaRPr sz="2800" dirty="0">
              <a:solidFill>
                <a:schemeClr val="tx1"/>
              </a:solidFill>
              <a:latin typeface="Avenir Light" panose="020B0402020203020204" pitchFamily="34" charset="77"/>
              <a:cs typeface="Calibri Light" panose="020F0302020204030204" pitchFamily="34" charset="0"/>
            </a:endParaRPr>
          </a:p>
        </p:txBody>
      </p:sp>
      <p:pic>
        <p:nvPicPr>
          <p:cNvPr id="6" name="Picture 5">
            <a:extLst>
              <a:ext uri="{FF2B5EF4-FFF2-40B4-BE49-F238E27FC236}">
                <a16:creationId xmlns:a16="http://schemas.microsoft.com/office/drawing/2014/main" id="{05AB1492-2E9D-B042-8A0C-100DE10D8E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027920" y="4929163"/>
            <a:ext cx="2316480" cy="3654452"/>
          </a:xfrm>
          <a:prstGeom prst="rect">
            <a:avLst/>
          </a:prstGeom>
          <a:scene3d>
            <a:camera prst="orthographicFront"/>
            <a:lightRig rig="threePt" dir="t"/>
          </a:scene3d>
          <a:sp3d contourW="82550"/>
        </p:spPr>
      </p:pic>
      <p:sp>
        <p:nvSpPr>
          <p:cNvPr id="15" name="Rectangle 14">
            <a:extLst>
              <a:ext uri="{FF2B5EF4-FFF2-40B4-BE49-F238E27FC236}">
                <a16:creationId xmlns:a16="http://schemas.microsoft.com/office/drawing/2014/main" id="{41A0D8F2-CEC5-C045-BAE1-D3D906DC0D07}"/>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CRISIS RESPONSE:</a:t>
            </a:r>
          </a:p>
        </p:txBody>
      </p:sp>
      <p:sp>
        <p:nvSpPr>
          <p:cNvPr id="7" name="TextBox 6">
            <a:extLst>
              <a:ext uri="{FF2B5EF4-FFF2-40B4-BE49-F238E27FC236}">
                <a16:creationId xmlns:a16="http://schemas.microsoft.com/office/drawing/2014/main" id="{3446CA4F-8904-4C47-8A8C-78C6CE1C9F7A}"/>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F30C1C9C-2B59-9440-89EA-9FA898637E21}"/>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DFF158CD-5536-C34C-96DE-F90D6156E1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101132" y="2157829"/>
            <a:ext cx="8611380" cy="6556981"/>
          </a:xfrm>
          <a:prstGeom prst="rect">
            <a:avLst/>
          </a:prstGeom>
        </p:spPr>
        <p:txBody>
          <a:bodyPr>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Aversion to unnecessary risk has recently evolved into an unfortunate “take no risks” attitude, which can have the unintended consequence of putting lives at greater risk.</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 </a:t>
            </a:r>
            <a:r>
              <a:rPr lang="en-US" sz="2600" u="sng" dirty="0">
                <a:solidFill>
                  <a:schemeClr val="tx1"/>
                </a:solidFill>
                <a:latin typeface="Avenir Light" panose="020B0402020203020204" pitchFamily="34" charset="77"/>
                <a:cs typeface="Calibri Light" panose="020F0302020204030204" pitchFamily="34" charset="0"/>
              </a:rPr>
              <a:t>Requisite Tasks:</a:t>
            </a:r>
            <a:endParaRPr sz="26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Prioritize and evaluate a life-or-death situation to: </a:t>
            </a:r>
          </a:p>
          <a:p>
            <a:pPr marL="1155700" lvl="2"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rgbClr val="C00000"/>
                </a:solidFill>
                <a:latin typeface="Avenir Light" panose="020B0402020203020204" pitchFamily="34" charset="77"/>
                <a:cs typeface="Calibri Light" panose="020F0302020204030204" pitchFamily="34" charset="0"/>
              </a:rPr>
              <a:t>S</a:t>
            </a:r>
            <a:r>
              <a:rPr lang="en-US" sz="2600" dirty="0">
                <a:solidFill>
                  <a:schemeClr val="tx1"/>
                </a:solidFill>
                <a:latin typeface="Avenir Light" panose="020B0402020203020204" pitchFamily="34" charset="77"/>
                <a:cs typeface="Calibri Light" panose="020F0302020204030204" pitchFamily="34" charset="0"/>
              </a:rPr>
              <a:t>ave Lives</a:t>
            </a:r>
          </a:p>
          <a:p>
            <a:pPr marL="1155700" lvl="2"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rgbClr val="C00000"/>
                </a:solidFill>
                <a:latin typeface="Avenir Light" panose="020B0402020203020204" pitchFamily="34" charset="77"/>
                <a:cs typeface="Calibri Light" panose="020F0302020204030204" pitchFamily="34" charset="0"/>
              </a:rPr>
              <a:t>O</a:t>
            </a:r>
            <a:r>
              <a:rPr lang="en-US" sz="2600" dirty="0">
                <a:solidFill>
                  <a:schemeClr val="tx1"/>
                </a:solidFill>
                <a:latin typeface="Avenir Light" panose="020B0402020203020204" pitchFamily="34" charset="77"/>
                <a:cs typeface="Calibri Light" panose="020F0302020204030204" pitchFamily="34" charset="0"/>
              </a:rPr>
              <a:t>vercome Threats</a:t>
            </a:r>
            <a:endParaRPr sz="2600" dirty="0">
              <a:solidFill>
                <a:schemeClr val="tx1"/>
              </a:solidFill>
              <a:latin typeface="Avenir Light" panose="020B0402020203020204" pitchFamily="34" charset="77"/>
              <a:cs typeface="Calibri Light" panose="020F0302020204030204" pitchFamily="34" charset="0"/>
            </a:endParaRPr>
          </a:p>
          <a:p>
            <a:pPr marL="1155700" lvl="2"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rgbClr val="C00000"/>
                </a:solidFill>
                <a:latin typeface="Avenir Light" panose="020B0402020203020204" pitchFamily="34" charset="77"/>
                <a:cs typeface="Calibri Light" panose="020F0302020204030204" pitchFamily="34" charset="0"/>
              </a:rPr>
              <a:t>P</a:t>
            </a:r>
            <a:r>
              <a:rPr lang="en-US" sz="2600" dirty="0">
                <a:solidFill>
                  <a:schemeClr val="tx1"/>
                </a:solidFill>
                <a:latin typeface="Avenir Light" panose="020B0402020203020204" pitchFamily="34" charset="77"/>
                <a:cs typeface="Calibri Light" panose="020F0302020204030204" pitchFamily="34" charset="0"/>
              </a:rPr>
              <a:t>rotect Others (then Yourself)</a:t>
            </a:r>
            <a:endParaRPr sz="26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Personal safety cannot be the primary objective,</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Staying safe means not risking your own safety to eliminate the threat or save other’s lives.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Someone must act, must put himself at risk.</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Someone must lead, must go first. Who?</a:t>
            </a:r>
          </a:p>
          <a:p>
            <a:pPr marL="457200" lvl="1" indent="0" algn="just" defTabSz="914400">
              <a:lnSpc>
                <a:spcPct val="90000"/>
              </a:lnSpc>
              <a:spcBef>
                <a:spcPts val="500"/>
              </a:spcBef>
              <a:buClrTx/>
              <a:buSzPct val="100000"/>
              <a:buNone/>
              <a:defRPr sz="24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a:p>
            <a:pPr marL="457200" lvl="1" indent="0" algn="just" defTabSz="914400">
              <a:lnSpc>
                <a:spcPct val="90000"/>
              </a:lnSpc>
              <a:spcBef>
                <a:spcPts val="500"/>
              </a:spcBef>
              <a:buClrTx/>
              <a:buSzPct val="100000"/>
              <a:buNone/>
              <a:defRPr sz="2400">
                <a:latin typeface="Calibri"/>
                <a:ea typeface="Calibri"/>
                <a:cs typeface="Calibri"/>
                <a:sym typeface="Calibri"/>
              </a:defRPr>
            </a:pPr>
            <a:r>
              <a:rPr lang="en-US" sz="2000" i="1" dirty="0">
                <a:solidFill>
                  <a:schemeClr val="tx1"/>
                </a:solidFill>
                <a:latin typeface="Avenir Light" panose="020B0402020203020204" pitchFamily="34" charset="77"/>
                <a:cs typeface="Calibri Light" panose="020F0302020204030204" pitchFamily="34" charset="0"/>
              </a:rPr>
              <a:t>“The only thing necessary for the triumph of evil is for good men to do nothing.” </a:t>
            </a:r>
            <a:r>
              <a:rPr lang="en-US" sz="1600" dirty="0">
                <a:solidFill>
                  <a:schemeClr val="tx1"/>
                </a:solidFill>
                <a:latin typeface="Avenir Light" panose="020B0402020203020204" pitchFamily="34" charset="77"/>
                <a:cs typeface="Calibri Light" panose="020F0302020204030204" pitchFamily="34" charset="0"/>
              </a:rPr>
              <a:t>Edmund Burke</a:t>
            </a:r>
          </a:p>
          <a:p>
            <a:pPr marL="457200" lvl="1" indent="0" defTabSz="914400">
              <a:lnSpc>
                <a:spcPct val="90000"/>
              </a:lnSpc>
              <a:spcBef>
                <a:spcPts val="500"/>
              </a:spcBef>
              <a:buClrTx/>
              <a:buSzPct val="100000"/>
              <a:buNone/>
              <a:defRPr sz="2400">
                <a:latin typeface="Calibri"/>
                <a:ea typeface="Calibri"/>
                <a:cs typeface="Calibri"/>
                <a:sym typeface="Calibri"/>
              </a:defRPr>
            </a:pPr>
            <a:r>
              <a:rPr lang="en-US" sz="2000" i="1" dirty="0">
                <a:solidFill>
                  <a:schemeClr val="tx1"/>
                </a:solidFill>
                <a:latin typeface="Avenir Light" panose="020B0402020203020204" pitchFamily="34" charset="77"/>
                <a:cs typeface="Calibri Light" panose="020F0302020204030204" pitchFamily="34" charset="0"/>
              </a:rPr>
              <a:t>“Safety Third” </a:t>
            </a:r>
            <a:r>
              <a:rPr lang="en-US" sz="1600" dirty="0">
                <a:solidFill>
                  <a:schemeClr val="tx1"/>
                </a:solidFill>
                <a:latin typeface="Avenir Light" panose="020B0402020203020204" pitchFamily="34" charset="77"/>
                <a:cs typeface="Calibri Light" panose="020F0302020204030204" pitchFamily="34" charset="0"/>
              </a:rPr>
              <a:t>slogan attributed to Mike Rowe</a:t>
            </a:r>
            <a:endParaRPr sz="1600" dirty="0">
              <a:solidFill>
                <a:schemeClr val="tx1"/>
              </a:solidFill>
              <a:latin typeface="Avenir Light" panose="020B0402020203020204" pitchFamily="34" charset="77"/>
              <a:cs typeface="Calibri Light" panose="020F0302020204030204" pitchFamily="34" charset="0"/>
            </a:endParaRPr>
          </a:p>
        </p:txBody>
      </p:sp>
      <p:pic>
        <p:nvPicPr>
          <p:cNvPr id="6" name="Picture 5">
            <a:extLst>
              <a:ext uri="{FF2B5EF4-FFF2-40B4-BE49-F238E27FC236}">
                <a16:creationId xmlns:a16="http://schemas.microsoft.com/office/drawing/2014/main" id="{05AB1492-2E9D-B042-8A0C-100DE10D8EC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10558" y="4195712"/>
            <a:ext cx="2697009" cy="4943942"/>
          </a:xfrm>
          <a:prstGeom prst="rect">
            <a:avLst/>
          </a:prstGeom>
          <a:scene3d>
            <a:camera prst="orthographicFront"/>
            <a:lightRig rig="threePt" dir="t"/>
          </a:scene3d>
          <a:sp3d contourW="82550"/>
        </p:spPr>
      </p:pic>
      <p:sp>
        <p:nvSpPr>
          <p:cNvPr id="15" name="Rectangle 14">
            <a:extLst>
              <a:ext uri="{FF2B5EF4-FFF2-40B4-BE49-F238E27FC236}">
                <a16:creationId xmlns:a16="http://schemas.microsoft.com/office/drawing/2014/main" id="{45728411-2A33-E643-8055-C0DD8A247BA4}"/>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SAFETY THIRD:</a:t>
            </a:r>
          </a:p>
        </p:txBody>
      </p:sp>
      <p:sp>
        <p:nvSpPr>
          <p:cNvPr id="7" name="TextBox 6">
            <a:extLst>
              <a:ext uri="{FF2B5EF4-FFF2-40B4-BE49-F238E27FC236}">
                <a16:creationId xmlns:a16="http://schemas.microsoft.com/office/drawing/2014/main" id="{DAFCE667-F009-9B4F-9733-2E86E1E4C291}"/>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146CE0BE-7FBF-7E4B-8ADA-10C92D80F628}"/>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09743821-FA9C-7141-981D-E8B4F1757F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6964627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50280" y="2307279"/>
            <a:ext cx="10478932" cy="7079715"/>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sym typeface="Calibri"/>
              </a:rPr>
              <a:t>Too often a lack of communication between legally armed          citizens, including off-duty cops, who act to stop violence,                 and on-duty responding officers can lead to catastrophe:</a:t>
            </a: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sym typeface="Calibri"/>
            </a:endParaRPr>
          </a:p>
          <a:p>
            <a:pPr marL="342900" indent="-3429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b="1" dirty="0">
                <a:solidFill>
                  <a:schemeClr val="tx1"/>
                </a:solidFill>
                <a:latin typeface="Avenir Light" panose="020B0402020203020204" pitchFamily="34" charset="77"/>
                <a:cs typeface="Calibri Light" panose="020F0302020204030204" pitchFamily="34" charset="0"/>
                <a:sym typeface="Calibri"/>
              </a:rPr>
              <a:t>Chicago, IL, November 11, 2018 </a:t>
            </a:r>
            <a:r>
              <a:rPr lang="en-US" sz="2600" dirty="0">
                <a:solidFill>
                  <a:schemeClr val="tx1"/>
                </a:solidFill>
                <a:latin typeface="Avenir Light" panose="020B0402020203020204" pitchFamily="34" charset="77"/>
                <a:cs typeface="Calibri Light" panose="020F0302020204030204" pitchFamily="34" charset="0"/>
                <a:sym typeface="Calibri"/>
              </a:rPr>
              <a:t>- </a:t>
            </a:r>
            <a:r>
              <a:rPr lang="en-US" sz="2600" i="1" dirty="0">
                <a:solidFill>
                  <a:schemeClr val="tx1"/>
                </a:solidFill>
                <a:latin typeface="Avenir Light" panose="020B0402020203020204" pitchFamily="34" charset="77"/>
                <a:cs typeface="Calibri Light" panose="020F0302020204030204" pitchFamily="34" charset="0"/>
                <a:sym typeface="Calibri"/>
              </a:rPr>
              <a:t>26-year-old </a:t>
            </a:r>
            <a:r>
              <a:rPr lang="en-US" sz="2600" i="1" dirty="0" err="1">
                <a:solidFill>
                  <a:schemeClr val="tx1"/>
                </a:solidFill>
                <a:latin typeface="Avenir Light" panose="020B0402020203020204" pitchFamily="34" charset="77"/>
                <a:cs typeface="Calibri Light" panose="020F0302020204030204" pitchFamily="34" charset="0"/>
                <a:sym typeface="Calibri"/>
              </a:rPr>
              <a:t>Jemel</a:t>
            </a:r>
            <a:r>
              <a:rPr lang="en-US" sz="2600" i="1" dirty="0">
                <a:solidFill>
                  <a:schemeClr val="tx1"/>
                </a:solidFill>
                <a:latin typeface="Avenir Light" panose="020B0402020203020204" pitchFamily="34" charset="77"/>
                <a:cs typeface="Calibri Light" panose="020F0302020204030204" pitchFamily="34" charset="0"/>
                <a:sym typeface="Calibri"/>
              </a:rPr>
              <a:t> Roberson was an armed security guard working in a bar when he witnessed a shooting in the bar. Roberson subdued the suspected shooter and held him at gunpoint until police arrived, at which point they saw Roberson holding a gun, and mistakenly shot and killed him.</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b="1" dirty="0">
                <a:solidFill>
                  <a:schemeClr val="tx1"/>
                </a:solidFill>
                <a:latin typeface="Avenir Light" panose="020B0402020203020204" pitchFamily="34" charset="77"/>
                <a:cs typeface="Calibri Light" panose="020F0302020204030204" pitchFamily="34" charset="0"/>
              </a:rPr>
              <a:t>Hoover, AL, November 22, 2018 - </a:t>
            </a:r>
            <a:r>
              <a:rPr lang="en-US" sz="2600" i="1" dirty="0">
                <a:solidFill>
                  <a:schemeClr val="tx1"/>
                </a:solidFill>
                <a:latin typeface="Avenir Light" panose="020B0402020203020204" pitchFamily="34" charset="77"/>
                <a:cs typeface="Calibri Light" panose="020F0302020204030204" pitchFamily="34" charset="0"/>
              </a:rPr>
              <a:t>Gunshots inside the Riverchase Galleria Mall on Thanksgiving Day created mayhem for shoppers, as </a:t>
            </a:r>
            <a:r>
              <a:rPr lang="en-US" sz="2600" i="1" dirty="0" err="1">
                <a:solidFill>
                  <a:schemeClr val="tx1"/>
                </a:solidFill>
                <a:latin typeface="Avenir Light" panose="020B0402020203020204" pitchFamily="34" charset="77"/>
                <a:cs typeface="Calibri Light" panose="020F0302020204030204" pitchFamily="34" charset="0"/>
              </a:rPr>
              <a:t>Emantic</a:t>
            </a:r>
            <a:r>
              <a:rPr lang="en-US" sz="2600" i="1" dirty="0">
                <a:solidFill>
                  <a:schemeClr val="tx1"/>
                </a:solidFill>
                <a:latin typeface="Avenir Light" panose="020B0402020203020204" pitchFamily="34" charset="77"/>
                <a:cs typeface="Calibri Light" panose="020F0302020204030204" pitchFamily="34" charset="0"/>
              </a:rPr>
              <a:t> Fitzgerald Bradford Jr., an army soldier on leave for the holiday, rushed in with his gun to protect shoppers, but was fatally shot by an off-duty police officer working security at the mall.</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solidFill>
                  <a:schemeClr val="tx1"/>
                </a:solidFill>
                <a:latin typeface="Avenir" panose="02000503020000020003" pitchFamily="2" charset="0"/>
                <a:sym typeface="Calibri"/>
              </a:rPr>
              <a:t>Thousand Oaks, CA, November 7, 2018 – </a:t>
            </a:r>
            <a:r>
              <a:rPr lang="en-US" sz="2600" i="1" dirty="0">
                <a:solidFill>
                  <a:schemeClr val="tx1"/>
                </a:solidFill>
                <a:latin typeface="Avenir" panose="02000503020000020003" pitchFamily="2" charset="0"/>
                <a:sym typeface="Calibri"/>
              </a:rPr>
              <a:t>A Ventura County Sheriff’s Deputy responding to a mass shooting in a bar, fired at the mass killer and was then mistakenly shot and killed by a CHP Officer who was unable to discern who the actual offender was.</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endParaRPr lang="en-US" sz="2800" i="1" dirty="0">
              <a:solidFill>
                <a:schemeClr val="tx1"/>
              </a:solidFill>
              <a:latin typeface="Avenir Light" panose="020B0402020203020204" pitchFamily="34" charset="77"/>
              <a:cs typeface="Calibri Light" panose="020F0302020204030204" pitchFamily="34" charset="0"/>
            </a:endParaRP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sym typeface="Calibri"/>
            </a:endParaRPr>
          </a:p>
        </p:txBody>
      </p:sp>
      <p:sp>
        <p:nvSpPr>
          <p:cNvPr id="6" name="Rectangle 5">
            <a:extLst>
              <a:ext uri="{FF2B5EF4-FFF2-40B4-BE49-F238E27FC236}">
                <a16:creationId xmlns:a16="http://schemas.microsoft.com/office/drawing/2014/main" id="{D9F8012D-D2CF-E843-9D9D-8CCC8DF539A4}"/>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current problem:</a:t>
            </a:r>
          </a:p>
        </p:txBody>
      </p:sp>
      <p:sp>
        <p:nvSpPr>
          <p:cNvPr id="5" name="TextBox 4">
            <a:extLst>
              <a:ext uri="{FF2B5EF4-FFF2-40B4-BE49-F238E27FC236}">
                <a16:creationId xmlns:a16="http://schemas.microsoft.com/office/drawing/2014/main" id="{2A98E561-F4A0-0B45-8602-BD79AE5A891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77671297-C3FC-CE46-8157-F5122BFA2089}"/>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0" name="Picture 9">
            <a:extLst>
              <a:ext uri="{FF2B5EF4-FFF2-40B4-BE49-F238E27FC236}">
                <a16:creationId xmlns:a16="http://schemas.microsoft.com/office/drawing/2014/main" id="{B0A9926F-04EE-3F48-B9E9-D8ADA6BF417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756072456"/>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606045" y="2135604"/>
            <a:ext cx="8729684" cy="6779526"/>
          </a:xfrm>
          <a:prstGeom prst="rect">
            <a:avLst/>
          </a:prstGeom>
        </p:spPr>
        <p:txBody>
          <a:bodyPr>
            <a:noAutofit/>
          </a:bodyPr>
          <a:lstStyle/>
          <a:p>
            <a:pPr marL="457200" lvl="1" indent="0" defTabSz="914400">
              <a:lnSpc>
                <a:spcPct val="120000"/>
              </a:lnSpc>
              <a:spcBef>
                <a:spcPts val="500"/>
              </a:spcBef>
              <a:buClrTx/>
              <a:buSzPct val="100000"/>
              <a:buNone/>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panose="020F0502020204030204" pitchFamily="34" charset="0"/>
              </a:rPr>
              <a:t>To make sure every participant knows and fully understands their responsibilities regarding</a:t>
            </a:r>
            <a:r>
              <a:rPr lang="en-US" sz="2400" dirty="0">
                <a:solidFill>
                  <a:schemeClr val="tx1"/>
                </a:solidFill>
                <a:latin typeface="Avenir Light" panose="020B0402020203020204" pitchFamily="34" charset="77"/>
                <a:cs typeface="Calibri Light" panose="020F0302020204030204" pitchFamily="34" charset="0"/>
              </a:rPr>
              <a:t> </a:t>
            </a:r>
            <a:r>
              <a:rPr lang="en-US" sz="2400" dirty="0">
                <a:solidFill>
                  <a:schemeClr val="tx1"/>
                </a:solidFill>
                <a:latin typeface="Avenir Light" panose="020B0402020203020204" pitchFamily="34" charset="77"/>
                <a:cs typeface="Calibri" panose="020F0502020204030204" pitchFamily="34" charset="0"/>
              </a:rPr>
              <a:t>The Samaritan Program:</a:t>
            </a:r>
          </a:p>
          <a:p>
            <a:pPr marL="457200" lvl="1" indent="0" defTabSz="914400">
              <a:lnSpc>
                <a:spcPct val="120000"/>
              </a:lnSpc>
              <a:spcBef>
                <a:spcPts val="500"/>
              </a:spcBef>
              <a:buClrTx/>
              <a:buSzPct val="100000"/>
              <a:buNone/>
              <a:defRPr sz="2400">
                <a:latin typeface="Calibri"/>
                <a:ea typeface="Calibri"/>
                <a:cs typeface="Calibri"/>
                <a:sym typeface="Calibri"/>
              </a:defRPr>
            </a:pPr>
            <a:endParaRPr lang="en-US" sz="2400" dirty="0">
              <a:solidFill>
                <a:schemeClr val="tx1"/>
              </a:solidFill>
              <a:latin typeface="Avenir Light" panose="020B0402020203020204" pitchFamily="34" charset="77"/>
              <a:cs typeface="Calibri" panose="020F0502020204030204" pitchFamily="34" charset="0"/>
            </a:endParaRPr>
          </a:p>
          <a:p>
            <a:pPr marL="457200" lvl="1" indent="0" algn="just" defTabSz="914400">
              <a:lnSpc>
                <a:spcPct val="120000"/>
              </a:lnSpc>
              <a:spcBef>
                <a:spcPts val="500"/>
              </a:spcBef>
              <a:buClrTx/>
              <a:buSzPct val="100000"/>
              <a:buNone/>
              <a:defRPr sz="2400">
                <a:latin typeface="Calibri"/>
                <a:ea typeface="Calibri"/>
                <a:cs typeface="Calibri"/>
                <a:sym typeface="Calibri"/>
              </a:defRPr>
            </a:pPr>
            <a:r>
              <a:rPr lang="en-US" sz="1800" dirty="0">
                <a:solidFill>
                  <a:schemeClr val="accent4">
                    <a:lumMod val="40000"/>
                    <a:lumOff val="60000"/>
                  </a:schemeClr>
                </a:solidFill>
                <a:latin typeface="Avenir Light" panose="020B0402020203020204" pitchFamily="34" charset="77"/>
                <a:cs typeface="Calibri" panose="020F0502020204030204" pitchFamily="34" charset="0"/>
              </a:rPr>
              <a:t>I _______________________________________, voluntarily take this oath on the __________</a:t>
            </a:r>
            <a:r>
              <a:rPr lang="en-US" sz="1800" dirty="0" err="1">
                <a:solidFill>
                  <a:schemeClr val="accent4">
                    <a:lumMod val="40000"/>
                    <a:lumOff val="60000"/>
                  </a:schemeClr>
                </a:solidFill>
                <a:latin typeface="Avenir Light" panose="020B0402020203020204" pitchFamily="34" charset="77"/>
                <a:cs typeface="Calibri" panose="020F0502020204030204" pitchFamily="34" charset="0"/>
              </a:rPr>
              <a:t>th</a:t>
            </a:r>
            <a:r>
              <a:rPr lang="en-US" sz="1800" dirty="0">
                <a:solidFill>
                  <a:schemeClr val="accent4">
                    <a:lumMod val="40000"/>
                    <a:lumOff val="60000"/>
                  </a:schemeClr>
                </a:solidFill>
                <a:latin typeface="Avenir Light" panose="020B0402020203020204" pitchFamily="34" charset="77"/>
                <a:cs typeface="Calibri" panose="020F0502020204030204" pitchFamily="34" charset="0"/>
              </a:rPr>
              <a:t> day of __________________________________________, 20_____.</a:t>
            </a:r>
            <a:br>
              <a:rPr lang="en-US" sz="1800" dirty="0">
                <a:solidFill>
                  <a:schemeClr val="accent4">
                    <a:lumMod val="40000"/>
                    <a:lumOff val="60000"/>
                  </a:schemeClr>
                </a:solidFill>
                <a:latin typeface="Avenir Light" panose="020B0402020203020204" pitchFamily="34" charset="77"/>
                <a:cs typeface="Calibri" panose="020F0502020204030204" pitchFamily="34" charset="0"/>
              </a:rPr>
            </a:br>
            <a:br>
              <a:rPr lang="en-US" sz="1800" dirty="0">
                <a:solidFill>
                  <a:schemeClr val="accent4">
                    <a:lumMod val="40000"/>
                    <a:lumOff val="60000"/>
                  </a:schemeClr>
                </a:solidFill>
                <a:latin typeface="Avenir Light" panose="020B0402020203020204" pitchFamily="34" charset="77"/>
                <a:cs typeface="Calibri" panose="020F0502020204030204" pitchFamily="34" charset="0"/>
              </a:rPr>
            </a:br>
            <a:r>
              <a:rPr lang="en-US" sz="1800" dirty="0">
                <a:solidFill>
                  <a:schemeClr val="accent4">
                    <a:lumMod val="40000"/>
                    <a:lumOff val="60000"/>
                  </a:schemeClr>
                </a:solidFill>
                <a:latin typeface="Avenir Light" panose="020B0402020203020204" pitchFamily="34" charset="77"/>
                <a:cs typeface="Calibri" panose="020F0502020204030204" pitchFamily="34" charset="0"/>
              </a:rPr>
              <a:t>I understand and agree that having taken The Samaritan Program training does not confer upon me any authority whatsoever, which is not already granted to me by the laws of the United States or this state. I understand it does not give me the authority of a peace officer, and that I am not authorized as such by this training or any stated or implied purpose therein.</a:t>
            </a:r>
          </a:p>
          <a:p>
            <a:pPr marL="457200" lvl="1" indent="0" algn="just" defTabSz="914400">
              <a:lnSpc>
                <a:spcPct val="120000"/>
              </a:lnSpc>
              <a:spcBef>
                <a:spcPts val="500"/>
              </a:spcBef>
              <a:buClrTx/>
              <a:buSzPct val="100000"/>
              <a:buNone/>
              <a:defRPr sz="2400">
                <a:latin typeface="Calibri"/>
                <a:ea typeface="Calibri"/>
                <a:cs typeface="Calibri"/>
                <a:sym typeface="Calibri"/>
              </a:defRPr>
            </a:pPr>
            <a:r>
              <a:rPr lang="en-US" sz="1800" dirty="0">
                <a:solidFill>
                  <a:schemeClr val="accent4">
                    <a:lumMod val="40000"/>
                    <a:lumOff val="60000"/>
                  </a:schemeClr>
                </a:solidFill>
                <a:latin typeface="Avenir Light" panose="020B0402020203020204" pitchFamily="34" charset="77"/>
                <a:cs typeface="Calibri" panose="020F0502020204030204" pitchFamily="34" charset="0"/>
              </a:rPr>
              <a:t>I pledge to continue to practice the techniques I have learned in this course in order to not only maintain, but to improve my skills. </a:t>
            </a:r>
          </a:p>
          <a:p>
            <a:pPr marL="457200" lvl="1" indent="0" algn="just" defTabSz="914400">
              <a:lnSpc>
                <a:spcPct val="120000"/>
              </a:lnSpc>
              <a:spcBef>
                <a:spcPts val="500"/>
              </a:spcBef>
              <a:buClrTx/>
              <a:buSzPct val="100000"/>
              <a:buNone/>
              <a:defRPr sz="2400">
                <a:latin typeface="Calibri"/>
                <a:ea typeface="Calibri"/>
                <a:cs typeface="Calibri"/>
                <a:sym typeface="Calibri"/>
              </a:defRPr>
            </a:pPr>
            <a:r>
              <a:rPr lang="en-US" sz="1800" dirty="0">
                <a:solidFill>
                  <a:schemeClr val="accent4">
                    <a:lumMod val="40000"/>
                    <a:lumOff val="60000"/>
                  </a:schemeClr>
                </a:solidFill>
                <a:latin typeface="Avenir Light" panose="020B0402020203020204" pitchFamily="34" charset="77"/>
                <a:cs typeface="Calibri" panose="020F0502020204030204" pitchFamily="34" charset="0"/>
              </a:rPr>
              <a:t>I swear to uphold and obey the Constitution and the laws of the United States of America, and the laws of this state and any jurisdiction within which I may be, and I swear that I will faithfully assist any citizen, law enforcement, or peace officer in need of my assistance, and will strive always to do all I can to save lives and help preserve peace and greater community safety to the best of my ability. </a:t>
            </a:r>
          </a:p>
        </p:txBody>
      </p:sp>
      <p:pic>
        <p:nvPicPr>
          <p:cNvPr id="6" name="Picture 5">
            <a:extLst>
              <a:ext uri="{FF2B5EF4-FFF2-40B4-BE49-F238E27FC236}">
                <a16:creationId xmlns:a16="http://schemas.microsoft.com/office/drawing/2014/main" id="{05AB1492-2E9D-B042-8A0C-100DE10D8E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3208" y="4552950"/>
            <a:ext cx="2952348" cy="4156951"/>
          </a:xfrm>
          <a:prstGeom prst="rect">
            <a:avLst/>
          </a:prstGeom>
          <a:scene3d>
            <a:camera prst="orthographicFront"/>
            <a:lightRig rig="threePt" dir="t"/>
          </a:scene3d>
          <a:sp3d contourW="82550"/>
        </p:spPr>
      </p:pic>
      <p:sp>
        <p:nvSpPr>
          <p:cNvPr id="15" name="Rectangle 14">
            <a:extLst>
              <a:ext uri="{FF2B5EF4-FFF2-40B4-BE49-F238E27FC236}">
                <a16:creationId xmlns:a16="http://schemas.microsoft.com/office/drawing/2014/main" id="{1F69CE62-A647-D448-83A5-F5DE9906D97B}"/>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OATH:</a:t>
            </a:r>
          </a:p>
        </p:txBody>
      </p:sp>
      <p:sp>
        <p:nvSpPr>
          <p:cNvPr id="7" name="TextBox 6">
            <a:extLst>
              <a:ext uri="{FF2B5EF4-FFF2-40B4-BE49-F238E27FC236}">
                <a16:creationId xmlns:a16="http://schemas.microsoft.com/office/drawing/2014/main" id="{DEEC5661-F143-F94E-8431-5A7973F67148}"/>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E3F5C075-B11D-DB48-927F-956FDF5A5D0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D3A0D674-002B-E940-8ADB-337A99E8A0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17534793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F69CE62-A647-D448-83A5-F5DE9906D97B}"/>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Tech / Gear:</a:t>
            </a:r>
          </a:p>
        </p:txBody>
      </p:sp>
      <p:sp>
        <p:nvSpPr>
          <p:cNvPr id="3" name="Text Placeholder 2">
            <a:extLst>
              <a:ext uri="{FF2B5EF4-FFF2-40B4-BE49-F238E27FC236}">
                <a16:creationId xmlns:a16="http://schemas.microsoft.com/office/drawing/2014/main" id="{907251F6-004E-784B-AE13-5F7A07468B2C}"/>
              </a:ext>
            </a:extLst>
          </p:cNvPr>
          <p:cNvSpPr>
            <a:spLocks noGrp="1"/>
          </p:cNvSpPr>
          <p:nvPr>
            <p:ph type="body" idx="1"/>
          </p:nvPr>
        </p:nvSpPr>
        <p:spPr>
          <a:xfrm>
            <a:off x="1289109" y="4165573"/>
            <a:ext cx="10466614" cy="4584214"/>
          </a:xfrm>
        </p:spPr>
        <p:txBody>
          <a:bodyPr anchor="t">
            <a:normAutofit/>
          </a:bodyPr>
          <a:lstStyle/>
          <a:p>
            <a:pPr marL="0" indent="0" algn="just">
              <a:buNone/>
            </a:pPr>
            <a:r>
              <a:rPr lang="en-US" dirty="0"/>
              <a:t>The Samaritan Program has inspired the creation of state-of-the-art proprietary technology, as well as the acquisition and deployment of other gear to reduce the threat to life and increase the likelihood of saving lives by people other than active law enforcement who are in a position to deal with the threat of violence.</a:t>
            </a:r>
          </a:p>
        </p:txBody>
      </p:sp>
      <p:sp>
        <p:nvSpPr>
          <p:cNvPr id="8" name="TextBox 7">
            <a:extLst>
              <a:ext uri="{FF2B5EF4-FFF2-40B4-BE49-F238E27FC236}">
                <a16:creationId xmlns:a16="http://schemas.microsoft.com/office/drawing/2014/main" id="{4EEC0607-CB89-5947-8A7C-932D5CDDFC8C}"/>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9" name="Oval 8">
            <a:extLst>
              <a:ext uri="{FF2B5EF4-FFF2-40B4-BE49-F238E27FC236}">
                <a16:creationId xmlns:a16="http://schemas.microsoft.com/office/drawing/2014/main" id="{0B5C1C15-2FE9-3542-9CFB-EC5C8131F249}"/>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7" name="Picture 6">
            <a:extLst>
              <a:ext uri="{FF2B5EF4-FFF2-40B4-BE49-F238E27FC236}">
                <a16:creationId xmlns:a16="http://schemas.microsoft.com/office/drawing/2014/main" id="{5C7DE95A-08F5-6F4F-B518-EF379BFFDAA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5726116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246499" y="2244836"/>
            <a:ext cx="8285107" cy="7322798"/>
          </a:xfrm>
          <a:prstGeom prst="rect">
            <a:avLst/>
          </a:prstGeom>
        </p:spPr>
        <p:txBody>
          <a:bodyPr anchor="t">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The Samaritan Program’s proprietary 911 Smart-Band ID / communication device serves critical life-saving functions:</a:t>
            </a:r>
          </a:p>
          <a:p>
            <a:pPr marL="0" indent="0" algn="just" defTabSz="914400">
              <a:lnSpc>
                <a:spcPct val="90000"/>
              </a:lnSpc>
              <a:spcBef>
                <a:spcPts val="1000"/>
              </a:spcBef>
              <a:buClrTx/>
              <a:buSzPct val="100000"/>
              <a:buNone/>
              <a:defRPr sz="2800">
                <a:latin typeface="Calibri"/>
                <a:ea typeface="Calibri"/>
                <a:cs typeface="Calibri"/>
                <a:sym typeface="Calibri"/>
              </a:defRPr>
            </a:pPr>
            <a:endParaRPr lang="en-US" sz="24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Only available and issued by law enforcement to a Samaritan Program graduate who volunteers to be registered in the TSP query-able national database, </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Activates immediately upon the wearer affirmatively gripping the sympathetic grip switch on their gun,</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Emits bright blue flashing LED lights alerting the public and LEO’s that the wearer is Samaritan Program trained, giving LEO’s a moment’s hesitation to discern if the wearer is, or is not a threat, before using force,</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Auto-dials 911 with integrated speaker/microphone to enable hands-free communication to first responders to prevent blue-on-blue tragedies,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Provides precise GPS location of the Samaritan, so responding LEOs have greater situational awareness, and can respond to the proper location to deal with the actual threat.</a:t>
            </a:r>
          </a:p>
        </p:txBody>
      </p:sp>
      <p:pic>
        <p:nvPicPr>
          <p:cNvPr id="6" name="Picture 5">
            <a:extLst>
              <a:ext uri="{FF2B5EF4-FFF2-40B4-BE49-F238E27FC236}">
                <a16:creationId xmlns:a16="http://schemas.microsoft.com/office/drawing/2014/main" id="{B8C02E47-5192-364C-B1B4-ADD2691B5E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48913" y="4432475"/>
            <a:ext cx="2856701" cy="1603525"/>
          </a:xfrm>
          <a:prstGeom prst="rect">
            <a:avLst/>
          </a:prstGeom>
          <a:scene3d>
            <a:camera prst="orthographicFront"/>
            <a:lightRig rig="threePt" dir="t"/>
          </a:scene3d>
          <a:sp3d contourW="82550"/>
        </p:spPr>
      </p:pic>
      <p:sp>
        <p:nvSpPr>
          <p:cNvPr id="14" name="Rectangle 13">
            <a:extLst>
              <a:ext uri="{FF2B5EF4-FFF2-40B4-BE49-F238E27FC236}">
                <a16:creationId xmlns:a16="http://schemas.microsoft.com/office/drawing/2014/main" id="{CD96B7D5-E593-5E41-92A2-57D75456C988}"/>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Smart Band:</a:t>
            </a:r>
          </a:p>
        </p:txBody>
      </p:sp>
      <p:sp>
        <p:nvSpPr>
          <p:cNvPr id="7" name="TextBox 6">
            <a:extLst>
              <a:ext uri="{FF2B5EF4-FFF2-40B4-BE49-F238E27FC236}">
                <a16:creationId xmlns:a16="http://schemas.microsoft.com/office/drawing/2014/main" id="{C0F2209C-9CF8-8F4C-A76C-5688C947AE50}"/>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70FD0AF6-0484-5D42-BB6E-84C4146E913D}"/>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CD3F89E4-7BC0-F34E-96D9-F6C49D426F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41478195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388E80-F156-FE42-84CC-64F653AEF7A4}"/>
              </a:ext>
            </a:extLst>
          </p:cNvPr>
          <p:cNvSpPr/>
          <p:nvPr/>
        </p:nvSpPr>
        <p:spPr>
          <a:xfrm>
            <a:off x="0" y="0"/>
            <a:ext cx="13004800" cy="975360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pic>
        <p:nvPicPr>
          <p:cNvPr id="6" name="Picture 5">
            <a:extLst>
              <a:ext uri="{FF2B5EF4-FFF2-40B4-BE49-F238E27FC236}">
                <a16:creationId xmlns:a16="http://schemas.microsoft.com/office/drawing/2014/main" id="{B8C02E47-5192-364C-B1B4-ADD2691B5E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0137"/>
          <a:stretch/>
        </p:blipFill>
        <p:spPr>
          <a:xfrm>
            <a:off x="1982152" y="568037"/>
            <a:ext cx="7898614" cy="9185563"/>
          </a:xfrm>
          <a:prstGeom prst="rect">
            <a:avLst/>
          </a:prstGeom>
        </p:spPr>
      </p:pic>
      <p:sp>
        <p:nvSpPr>
          <p:cNvPr id="14" name="Rectangle 13">
            <a:extLst>
              <a:ext uri="{FF2B5EF4-FFF2-40B4-BE49-F238E27FC236}">
                <a16:creationId xmlns:a16="http://schemas.microsoft.com/office/drawing/2014/main" id="{CD96B7D5-E593-5E41-92A2-57D75456C988}"/>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911 Smart-Band:</a:t>
            </a:r>
          </a:p>
        </p:txBody>
      </p:sp>
      <p:sp>
        <p:nvSpPr>
          <p:cNvPr id="10" name="TextBox 9">
            <a:extLst>
              <a:ext uri="{FF2B5EF4-FFF2-40B4-BE49-F238E27FC236}">
                <a16:creationId xmlns:a16="http://schemas.microsoft.com/office/drawing/2014/main" id="{849A1312-C1A8-B845-AD91-266C8E510A24}"/>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11" name="Oval 10">
            <a:extLst>
              <a:ext uri="{FF2B5EF4-FFF2-40B4-BE49-F238E27FC236}">
                <a16:creationId xmlns:a16="http://schemas.microsoft.com/office/drawing/2014/main" id="{B2E22B67-982B-8346-AD04-F2F1EC6970DF}"/>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sp>
        <p:nvSpPr>
          <p:cNvPr id="15" name="Rectangle 14">
            <a:extLst>
              <a:ext uri="{FF2B5EF4-FFF2-40B4-BE49-F238E27FC236}">
                <a16:creationId xmlns:a16="http://schemas.microsoft.com/office/drawing/2014/main" id="{038BC6BE-0229-AD4E-AC61-627FBDABE0D0}"/>
              </a:ext>
            </a:extLst>
          </p:cNvPr>
          <p:cNvSpPr/>
          <p:nvPr/>
        </p:nvSpPr>
        <p:spPr>
          <a:xfrm>
            <a:off x="6370214" y="6071041"/>
            <a:ext cx="3923714" cy="3682560"/>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dirty="0">
              <a:ln>
                <a:noFill/>
              </a:ln>
              <a:solidFill>
                <a:srgbClr val="FFFFFF"/>
              </a:solidFill>
              <a:effectLst/>
              <a:uFillTx/>
              <a:latin typeface="Avenir Medium"/>
              <a:ea typeface="Avenir Medium"/>
              <a:cs typeface="Avenir Medium"/>
              <a:sym typeface="Avenir Medium"/>
            </a:endParaRPr>
          </a:p>
        </p:txBody>
      </p:sp>
      <p:pic>
        <p:nvPicPr>
          <p:cNvPr id="12" name="Picture 11">
            <a:extLst>
              <a:ext uri="{FF2B5EF4-FFF2-40B4-BE49-F238E27FC236}">
                <a16:creationId xmlns:a16="http://schemas.microsoft.com/office/drawing/2014/main" id="{FD095926-9600-3E40-BA47-0CE44EB15A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0971" t="54938" b="5486"/>
          <a:stretch/>
        </p:blipFill>
        <p:spPr>
          <a:xfrm>
            <a:off x="9501222" y="5008428"/>
            <a:ext cx="2932637" cy="3848390"/>
          </a:xfrm>
          <a:prstGeom prst="rect">
            <a:avLst/>
          </a:prstGeom>
        </p:spPr>
      </p:pic>
      <p:pic>
        <p:nvPicPr>
          <p:cNvPr id="7" name="Picture 6">
            <a:extLst>
              <a:ext uri="{FF2B5EF4-FFF2-40B4-BE49-F238E27FC236}">
                <a16:creationId xmlns:a16="http://schemas.microsoft.com/office/drawing/2014/main" id="{6A451804-EB06-964D-8E57-D2CD6AA66DD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3935"/>
          <a:stretch/>
        </p:blipFill>
        <p:spPr>
          <a:xfrm rot="16200000">
            <a:off x="738165" y="3690451"/>
            <a:ext cx="2659511" cy="4135842"/>
          </a:xfrm>
          <a:prstGeom prst="rect">
            <a:avLst/>
          </a:prstGeom>
        </p:spPr>
      </p:pic>
      <p:pic>
        <p:nvPicPr>
          <p:cNvPr id="16" name="Picture 15">
            <a:extLst>
              <a:ext uri="{FF2B5EF4-FFF2-40B4-BE49-F238E27FC236}">
                <a16:creationId xmlns:a16="http://schemas.microsoft.com/office/drawing/2014/main" id="{3E9FF0A7-AB8A-9944-BAAD-2E1EC00544A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07442430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246499" y="2244836"/>
            <a:ext cx="8466013" cy="7322798"/>
          </a:xfrm>
          <a:prstGeom prst="rect">
            <a:avLst/>
          </a:prstGeom>
        </p:spPr>
        <p:txBody>
          <a:bodyPr anchor="t">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The Samaritan Program’s proprietary 911 Smart-Band’s flashing blue LED beacon is clearly visible from both sides, in all light conditions from daylight to darkness, for immediate life-saving recognition and discernment by first responders.</a:t>
            </a:r>
          </a:p>
        </p:txBody>
      </p:sp>
      <p:sp>
        <p:nvSpPr>
          <p:cNvPr id="14" name="Rectangle 13">
            <a:extLst>
              <a:ext uri="{FF2B5EF4-FFF2-40B4-BE49-F238E27FC236}">
                <a16:creationId xmlns:a16="http://schemas.microsoft.com/office/drawing/2014/main" id="{CD96B7D5-E593-5E41-92A2-57D75456C988}"/>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Smart Band:</a:t>
            </a:r>
          </a:p>
        </p:txBody>
      </p:sp>
      <p:sp>
        <p:nvSpPr>
          <p:cNvPr id="7" name="TextBox 6">
            <a:extLst>
              <a:ext uri="{FF2B5EF4-FFF2-40B4-BE49-F238E27FC236}">
                <a16:creationId xmlns:a16="http://schemas.microsoft.com/office/drawing/2014/main" id="{C0F2209C-9CF8-8F4C-A76C-5688C947AE50}"/>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70FD0AF6-0484-5D42-BB6E-84C4146E913D}"/>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4" name="IMG_5729.m4v">
            <a:hlinkClick r:id="" action="ppaction://media"/>
            <a:extLst>
              <a:ext uri="{FF2B5EF4-FFF2-40B4-BE49-F238E27FC236}">
                <a16:creationId xmlns:a16="http://schemas.microsoft.com/office/drawing/2014/main" id="{AA96B649-5C55-954B-8532-E8888EBC13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0075" y="3994056"/>
            <a:ext cx="9266308" cy="5212298"/>
          </a:xfrm>
          <a:prstGeom prst="rect">
            <a:avLst/>
          </a:prstGeom>
        </p:spPr>
      </p:pic>
      <p:pic>
        <p:nvPicPr>
          <p:cNvPr id="11" name="Picture 10">
            <a:extLst>
              <a:ext uri="{FF2B5EF4-FFF2-40B4-BE49-F238E27FC236}">
                <a16:creationId xmlns:a16="http://schemas.microsoft.com/office/drawing/2014/main" id="{23D382D7-498A-F94B-8363-8AB1A4ADF9B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2455425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340692" y="1991683"/>
            <a:ext cx="8371820" cy="7104202"/>
          </a:xfrm>
          <a:prstGeom prst="rect">
            <a:avLst/>
          </a:prstGeom>
        </p:spPr>
        <p:txBody>
          <a:bodyPr>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u="sng" dirty="0">
                <a:solidFill>
                  <a:schemeClr val="tx1"/>
                </a:solidFill>
                <a:latin typeface="Avenir Light" panose="020B0402020203020204" pitchFamily="34" charset="77"/>
                <a:cs typeface="Calibri Light" panose="020F0302020204030204" pitchFamily="34" charset="0"/>
              </a:rPr>
              <a:t>Objectives:</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The Samaritan Program’s Bleeding Control Kits feature professionally-vetted, cutting-edge products packaged for a variety of skill levels, and including:</a:t>
            </a:r>
          </a:p>
          <a:p>
            <a:pPr marL="0" indent="0" algn="just" defTabSz="914400">
              <a:lnSpc>
                <a:spcPct val="90000"/>
              </a:lnSpc>
              <a:spcBef>
                <a:spcPts val="1000"/>
              </a:spcBef>
              <a:buClrTx/>
              <a:buSzPct val="100000"/>
              <a:buNone/>
              <a:defRPr sz="2800">
                <a:latin typeface="Calibri"/>
                <a:ea typeface="Calibri"/>
                <a:cs typeface="Calibri"/>
                <a:sym typeface="Calibri"/>
              </a:defRPr>
            </a:pPr>
            <a:endParaRPr lang="en-US" sz="2800" u="sng"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The necessities to extend the life of someone who has suffered a traumatic bleeding injury, especially  injuries related to gunshot wounds,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 compact pouch containing an easy-to-use tourniquet, hemostatic or cotton gauze, latex gloves, shears, survival blanket, </a:t>
            </a:r>
            <a:r>
              <a:rPr lang="en-US" sz="2800" dirty="0" err="1">
                <a:solidFill>
                  <a:schemeClr val="tx1"/>
                </a:solidFill>
                <a:latin typeface="Avenir Light" panose="020B0402020203020204" pitchFamily="34" charset="77"/>
                <a:cs typeface="Calibri Light" panose="020F0302020204030204" pitchFamily="34" charset="0"/>
              </a:rPr>
              <a:t>etc</a:t>
            </a:r>
            <a:r>
              <a:rPr lang="en-US" sz="2800" dirty="0">
                <a:solidFill>
                  <a:schemeClr val="tx1"/>
                </a:solidFill>
                <a:latin typeface="Avenir Light" panose="020B0402020203020204" pitchFamily="34" charset="77"/>
                <a:cs typeface="Calibri Light" panose="020F0302020204030204" pitchFamily="34" charset="0"/>
              </a:rPr>
              <a:t>,</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Simple-to-follow instruction card graphically demonstrating use, and a marker to take notes and denote exact time a tourniquet is applied.</a:t>
            </a:r>
          </a:p>
        </p:txBody>
      </p:sp>
      <p:sp>
        <p:nvSpPr>
          <p:cNvPr id="14" name="Rectangle 13">
            <a:extLst>
              <a:ext uri="{FF2B5EF4-FFF2-40B4-BE49-F238E27FC236}">
                <a16:creationId xmlns:a16="http://schemas.microsoft.com/office/drawing/2014/main" id="{6DC0AE69-C4BD-CF4E-86F9-891F529DABBF}"/>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Bleed-Control Kits:</a:t>
            </a:r>
          </a:p>
        </p:txBody>
      </p:sp>
      <p:sp>
        <p:nvSpPr>
          <p:cNvPr id="7" name="TextBox 6">
            <a:extLst>
              <a:ext uri="{FF2B5EF4-FFF2-40B4-BE49-F238E27FC236}">
                <a16:creationId xmlns:a16="http://schemas.microsoft.com/office/drawing/2014/main" id="{BE4A8520-5F4A-3347-9E15-CBA325AAD781}"/>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A675A78B-BA34-8B43-ABE1-55622B801FC9}"/>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CC1F9EE2-9CA8-F843-B33B-DC2936DEAB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85016" y="5115273"/>
            <a:ext cx="2720598" cy="2855353"/>
          </a:xfrm>
          <a:prstGeom prst="rect">
            <a:avLst/>
          </a:prstGeom>
          <a:scene3d>
            <a:camera prst="orthographicFront"/>
            <a:lightRig rig="threePt" dir="t"/>
          </a:scene3d>
          <a:sp3d contourW="82550"/>
        </p:spPr>
      </p:pic>
      <p:pic>
        <p:nvPicPr>
          <p:cNvPr id="10" name="Picture 9">
            <a:extLst>
              <a:ext uri="{FF2B5EF4-FFF2-40B4-BE49-F238E27FC236}">
                <a16:creationId xmlns:a16="http://schemas.microsoft.com/office/drawing/2014/main" id="{75778F4F-35F0-7F40-860D-02BD620229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08877814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045755" y="2021722"/>
            <a:ext cx="8780416" cy="7322798"/>
          </a:xfrm>
          <a:prstGeom prst="rect">
            <a:avLst/>
          </a:prstGeom>
        </p:spPr>
        <p:txBody>
          <a:bodyPr lIns="54864" anchor="t">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The Samaritan Program’s nationwide, law enforcement query-able Database will serve the following purposes:</a:t>
            </a:r>
          </a:p>
          <a:p>
            <a:pPr marL="457200" lvl="1" indent="0" algn="just" defTabSz="914400">
              <a:lnSpc>
                <a:spcPct val="90000"/>
              </a:lnSpc>
              <a:spcBef>
                <a:spcPts val="500"/>
              </a:spcBef>
              <a:buClrTx/>
              <a:buSzPct val="100000"/>
              <a:buNone/>
              <a:defRPr sz="2400">
                <a:latin typeface="Calibri"/>
                <a:ea typeface="Calibri"/>
                <a:cs typeface="Calibri"/>
                <a:sym typeface="Calibri"/>
              </a:defRPr>
            </a:pPr>
            <a:endParaRPr lang="en-US" sz="24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To document the name, identification, biometric data, and photo of Samaritan Program graduates in order to link them to their police-issued, serialized Smart-Bands,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Entry into the Database is entirely voluntary and only done when a Samaritan grad buys/registers their Smart-Band.</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Allows police queries to verify ID of Samaritan Program graduates for official law enforcement purposes,</a:t>
            </a: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If a Samaritan Smart-Band is activated                                     by it’s registered user who resolves to                       intercede in a violent situation, the                                  Smart-Band will auto-dial 911, and the                        Database will be queried, providing                                    the police dispatcher with full ID data                               and photo of the Samaritan, to inform                                  the responding police officers.</a:t>
            </a:r>
          </a:p>
        </p:txBody>
      </p:sp>
      <p:pic>
        <p:nvPicPr>
          <p:cNvPr id="6" name="Picture 5">
            <a:extLst>
              <a:ext uri="{FF2B5EF4-FFF2-40B4-BE49-F238E27FC236}">
                <a16:creationId xmlns:a16="http://schemas.microsoft.com/office/drawing/2014/main" id="{B8C02E47-5192-364C-B1B4-ADD2691B5E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7967" y="5515429"/>
            <a:ext cx="6523133" cy="3512454"/>
          </a:xfrm>
          <a:prstGeom prst="rect">
            <a:avLst/>
          </a:prstGeom>
          <a:scene3d>
            <a:camera prst="orthographicFront"/>
            <a:lightRig rig="threePt" dir="t"/>
          </a:scene3d>
          <a:sp3d/>
        </p:spPr>
      </p:pic>
      <p:sp>
        <p:nvSpPr>
          <p:cNvPr id="14" name="Rectangle 13">
            <a:extLst>
              <a:ext uri="{FF2B5EF4-FFF2-40B4-BE49-F238E27FC236}">
                <a16:creationId xmlns:a16="http://schemas.microsoft.com/office/drawing/2014/main" id="{CD96B7D5-E593-5E41-92A2-57D75456C988}"/>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Database:</a:t>
            </a:r>
          </a:p>
        </p:txBody>
      </p:sp>
      <p:sp>
        <p:nvSpPr>
          <p:cNvPr id="7" name="TextBox 6">
            <a:extLst>
              <a:ext uri="{FF2B5EF4-FFF2-40B4-BE49-F238E27FC236}">
                <a16:creationId xmlns:a16="http://schemas.microsoft.com/office/drawing/2014/main" id="{C0F2209C-9CF8-8F4C-A76C-5688C947AE50}"/>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70FD0AF6-0484-5D42-BB6E-84C4146E913D}"/>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8B5F3565-D992-8146-AECA-19789D81E60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pic>
        <p:nvPicPr>
          <p:cNvPr id="3" name="Picture 2">
            <a:extLst>
              <a:ext uri="{FF2B5EF4-FFF2-40B4-BE49-F238E27FC236}">
                <a16:creationId xmlns:a16="http://schemas.microsoft.com/office/drawing/2014/main" id="{6B0A093C-F976-3E43-A997-E6B711EDE1B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28555" y="7182464"/>
            <a:ext cx="553356" cy="716108"/>
          </a:xfrm>
          <a:prstGeom prst="rect">
            <a:avLst/>
          </a:prstGeom>
        </p:spPr>
      </p:pic>
    </p:spTree>
    <p:extLst>
      <p:ext uri="{BB962C8B-B14F-4D97-AF65-F5344CB8AC3E}">
        <p14:creationId xmlns:p14="http://schemas.microsoft.com/office/powerpoint/2010/main" val="273921864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F69CE62-A647-D448-83A5-F5DE9906D97B}"/>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Revenue:</a:t>
            </a:r>
          </a:p>
        </p:txBody>
      </p:sp>
      <p:sp>
        <p:nvSpPr>
          <p:cNvPr id="3" name="Text Placeholder 2">
            <a:extLst>
              <a:ext uri="{FF2B5EF4-FFF2-40B4-BE49-F238E27FC236}">
                <a16:creationId xmlns:a16="http://schemas.microsoft.com/office/drawing/2014/main" id="{907251F6-004E-784B-AE13-5F7A07468B2C}"/>
              </a:ext>
            </a:extLst>
          </p:cNvPr>
          <p:cNvSpPr>
            <a:spLocks noGrp="1"/>
          </p:cNvSpPr>
          <p:nvPr>
            <p:ph type="body" idx="1"/>
          </p:nvPr>
        </p:nvSpPr>
        <p:spPr>
          <a:xfrm>
            <a:off x="1420586" y="4153386"/>
            <a:ext cx="10156372" cy="4584214"/>
          </a:xfrm>
        </p:spPr>
        <p:txBody>
          <a:bodyPr anchor="t">
            <a:normAutofit/>
          </a:bodyPr>
          <a:lstStyle/>
          <a:p>
            <a:pPr marL="0" indent="0" algn="just">
              <a:buNone/>
            </a:pPr>
            <a:r>
              <a:rPr lang="en-US" dirty="0"/>
              <a:t>The Samaritan Program is a truly unique private-sector venture, in cooperation with the public sector, which encompasses unparalleled scope and tremendous significance due to its life-saving potential. The Samaritan Program will include branding and merchandising efforts that reflect that reality, and will capitalize on the potential revenue streams which the program creates.</a:t>
            </a:r>
          </a:p>
        </p:txBody>
      </p:sp>
      <p:sp>
        <p:nvSpPr>
          <p:cNvPr id="8" name="TextBox 7">
            <a:extLst>
              <a:ext uri="{FF2B5EF4-FFF2-40B4-BE49-F238E27FC236}">
                <a16:creationId xmlns:a16="http://schemas.microsoft.com/office/drawing/2014/main" id="{4EEC0607-CB89-5947-8A7C-932D5CDDFC8C}"/>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9" name="Oval 8">
            <a:extLst>
              <a:ext uri="{FF2B5EF4-FFF2-40B4-BE49-F238E27FC236}">
                <a16:creationId xmlns:a16="http://schemas.microsoft.com/office/drawing/2014/main" id="{0B5C1C15-2FE9-3542-9CFB-EC5C8131F249}"/>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7" name="Picture 6">
            <a:extLst>
              <a:ext uri="{FF2B5EF4-FFF2-40B4-BE49-F238E27FC236}">
                <a16:creationId xmlns:a16="http://schemas.microsoft.com/office/drawing/2014/main" id="{E56A9026-4D9D-0C4E-9AE0-18C899D58FA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96929766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404256" y="1991683"/>
            <a:ext cx="8362595" cy="7103331"/>
          </a:xfrm>
          <a:prstGeom prst="rect">
            <a:avLst/>
          </a:prstGeom>
        </p:spPr>
        <p:txBody>
          <a:bodyPr>
            <a:normAutofit fontScale="55000" lnSpcReduction="20000"/>
          </a:bodyPr>
          <a:lstStyle/>
          <a:p>
            <a:pPr marL="0" indent="0" defTabSz="914400">
              <a:lnSpc>
                <a:spcPct val="90000"/>
              </a:lnSpc>
              <a:spcBef>
                <a:spcPts val="1000"/>
              </a:spcBef>
              <a:buClrTx/>
              <a:buSzPct val="100000"/>
              <a:buNone/>
              <a:defRPr sz="2800">
                <a:latin typeface="Calibri"/>
                <a:ea typeface="Calibri"/>
                <a:cs typeface="Calibri"/>
                <a:sym typeface="Calibri"/>
              </a:defRPr>
            </a:pPr>
            <a:r>
              <a:rPr lang="en-US" sz="5100" u="sng" dirty="0">
                <a:solidFill>
                  <a:schemeClr val="tx1"/>
                </a:solidFill>
                <a:latin typeface="Avenir Light" panose="020B0402020203020204" pitchFamily="34" charset="77"/>
                <a:cs typeface="Calibri Light" panose="020F0302020204030204" pitchFamily="34" charset="0"/>
              </a:rPr>
              <a:t>Objective:</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5100" dirty="0">
                <a:solidFill>
                  <a:schemeClr val="tx1"/>
                </a:solidFill>
                <a:latin typeface="Avenir Light" panose="020B0402020203020204" pitchFamily="34" charset="77"/>
                <a:cs typeface="Calibri Light" panose="020F0302020204030204" pitchFamily="34" charset="0"/>
              </a:rPr>
              <a:t>Rapidly spread the word about the launch of The Samaritan Program far and wide:</a:t>
            </a:r>
          </a:p>
          <a:p>
            <a:pPr marL="0" indent="0" algn="just" defTabSz="914400">
              <a:lnSpc>
                <a:spcPct val="90000"/>
              </a:lnSpc>
              <a:spcBef>
                <a:spcPts val="1000"/>
              </a:spcBef>
              <a:buClrTx/>
              <a:buSzPct val="100000"/>
              <a:buNone/>
              <a:defRPr sz="2800">
                <a:latin typeface="Calibri"/>
                <a:ea typeface="Calibri"/>
                <a:cs typeface="Calibri"/>
                <a:sym typeface="Calibri"/>
              </a:defRPr>
            </a:pPr>
            <a:endParaRPr lang="en-US" sz="5100" dirty="0">
              <a:solidFill>
                <a:schemeClr val="tx1"/>
              </a:solidFill>
              <a:latin typeface="Avenir Light" panose="020B0402020203020204" pitchFamily="34" charset="77"/>
              <a:cs typeface="Calibri Light" panose="020F0302020204030204" pitchFamily="34" charset="0"/>
            </a:endParaRPr>
          </a:p>
          <a:p>
            <a:pPr marL="742950" indent="-742950" algn="just" defTabSz="914400">
              <a:lnSpc>
                <a:spcPct val="90000"/>
              </a:lnSpc>
              <a:spcBef>
                <a:spcPts val="1000"/>
              </a:spcBef>
              <a:buClrTx/>
              <a:buSzPct val="100000"/>
              <a:buFont typeface="+mj-lt"/>
              <a:buAutoNum type="arabicPeriod"/>
              <a:defRPr sz="2800">
                <a:latin typeface="Calibri"/>
                <a:ea typeface="Calibri"/>
                <a:cs typeface="Calibri"/>
                <a:sym typeface="Calibri"/>
              </a:defRPr>
            </a:pPr>
            <a:r>
              <a:rPr lang="en-US" sz="5100" dirty="0">
                <a:solidFill>
                  <a:schemeClr val="tx1"/>
                </a:solidFill>
                <a:latin typeface="Avenir Light" panose="020B0402020203020204" pitchFamily="34" charset="77"/>
                <a:cs typeface="Calibri Light" panose="020F0302020204030204" pitchFamily="34" charset="0"/>
              </a:rPr>
              <a:t>Press releases will be immediately followed by TV appearances by our subject matter experts, some of whom regularly appear on a wide variety of TV news shows, </a:t>
            </a:r>
          </a:p>
          <a:p>
            <a:pPr marL="742950" indent="-742950" algn="just" defTabSz="914400">
              <a:lnSpc>
                <a:spcPct val="90000"/>
              </a:lnSpc>
              <a:spcBef>
                <a:spcPts val="1000"/>
              </a:spcBef>
              <a:buClrTx/>
              <a:buSzPct val="100000"/>
              <a:buFont typeface="+mj-lt"/>
              <a:buAutoNum type="arabicPeriod"/>
              <a:defRPr sz="2800">
                <a:latin typeface="Calibri"/>
                <a:ea typeface="Calibri"/>
                <a:cs typeface="Calibri"/>
                <a:sym typeface="Calibri"/>
              </a:defRPr>
            </a:pPr>
            <a:r>
              <a:rPr lang="en-US" sz="5100" dirty="0">
                <a:solidFill>
                  <a:schemeClr val="tx1"/>
                </a:solidFill>
                <a:latin typeface="Avenir Light" panose="020B0402020203020204" pitchFamily="34" charset="77"/>
                <a:cs typeface="Calibri Light" panose="020F0302020204030204" pitchFamily="34" charset="0"/>
              </a:rPr>
              <a:t>Interviews will be arranged with institutions that are both friendly and hostile to gun ownership, to engage all sides in this dialog. Our side is an argument about how to save lives. There is no reasonable opposing view to that.</a:t>
            </a:r>
          </a:p>
          <a:p>
            <a:pPr marL="742950" indent="-742950" algn="just" defTabSz="914400">
              <a:lnSpc>
                <a:spcPct val="90000"/>
              </a:lnSpc>
              <a:spcBef>
                <a:spcPts val="1000"/>
              </a:spcBef>
              <a:buClrTx/>
              <a:buSzPct val="100000"/>
              <a:buFont typeface="+mj-lt"/>
              <a:buAutoNum type="arabicPeriod"/>
              <a:defRPr sz="2800">
                <a:latin typeface="Calibri"/>
                <a:ea typeface="Calibri"/>
                <a:cs typeface="Calibri"/>
                <a:sym typeface="Calibri"/>
              </a:defRPr>
            </a:pPr>
            <a:r>
              <a:rPr lang="en-US" sz="5100" dirty="0">
                <a:solidFill>
                  <a:schemeClr val="tx1"/>
                </a:solidFill>
                <a:latin typeface="Avenir Light" panose="020B0402020203020204" pitchFamily="34" charset="77"/>
                <a:cs typeface="Calibri Light" panose="020F0302020204030204" pitchFamily="34" charset="0"/>
              </a:rPr>
              <a:t>Electronic and print media will be utilized, including our own partners, Gun Digest, Recoil, Recoil Concealment, and others, to generate the greatest buzz for what will very likely be considered a revolutionary development in the responsible ownership, carry, and use of weapons in regard to public safety. This should lead to increased add and publication sales.</a:t>
            </a: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endParaRPr sz="4400" dirty="0">
              <a:solidFill>
                <a:srgbClr val="76D6FF"/>
              </a:solidFill>
            </a:endParaRPr>
          </a:p>
        </p:txBody>
      </p:sp>
      <p:pic>
        <p:nvPicPr>
          <p:cNvPr id="6" name="Picture 5">
            <a:extLst>
              <a:ext uri="{FF2B5EF4-FFF2-40B4-BE49-F238E27FC236}">
                <a16:creationId xmlns:a16="http://schemas.microsoft.com/office/drawing/2014/main" id="{AF07DC0D-31B1-2E4E-AE63-BD333206782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092466" y="4663439"/>
            <a:ext cx="2400853" cy="3844457"/>
          </a:xfrm>
          <a:prstGeom prst="rect">
            <a:avLst/>
          </a:prstGeom>
          <a:scene3d>
            <a:camera prst="orthographicFront"/>
            <a:lightRig rig="threePt" dir="t"/>
          </a:scene3d>
          <a:sp3d contourW="82550"/>
        </p:spPr>
      </p:pic>
      <p:sp>
        <p:nvSpPr>
          <p:cNvPr id="15" name="Rectangle 14">
            <a:extLst>
              <a:ext uri="{FF2B5EF4-FFF2-40B4-BE49-F238E27FC236}">
                <a16:creationId xmlns:a16="http://schemas.microsoft.com/office/drawing/2014/main" id="{D959C0FD-C7F3-FC49-ACBB-B053B94BA4E7}"/>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PROMOTION/MARKETING:</a:t>
            </a:r>
          </a:p>
        </p:txBody>
      </p:sp>
      <p:sp>
        <p:nvSpPr>
          <p:cNvPr id="7" name="TextBox 6">
            <a:extLst>
              <a:ext uri="{FF2B5EF4-FFF2-40B4-BE49-F238E27FC236}">
                <a16:creationId xmlns:a16="http://schemas.microsoft.com/office/drawing/2014/main" id="{72E3BB86-77EC-0247-B0E6-F3D988A9BA9B}"/>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F7507818-20BD-5B49-A74B-CB478B8FCE7C}"/>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52D925A5-3B0F-904C-9704-0137257BC3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53403294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427212" y="2154969"/>
            <a:ext cx="8299884" cy="6920236"/>
          </a:xfrm>
          <a:prstGeom prst="rect">
            <a:avLst/>
          </a:prstGeom>
        </p:spPr>
        <p:txBody>
          <a:bodyPr>
            <a:noAutofit/>
          </a:bodyPr>
          <a:lstStyle/>
          <a:p>
            <a:pPr marL="0" indent="0" defTabSz="914400">
              <a:lnSpc>
                <a:spcPct val="90000"/>
              </a:lnSpc>
              <a:spcBef>
                <a:spcPts val="1000"/>
              </a:spcBef>
              <a:buClrTx/>
              <a:buSzPct val="100000"/>
              <a:buNone/>
              <a:defRPr sz="2800">
                <a:latin typeface="Calibri"/>
                <a:ea typeface="Calibri"/>
                <a:cs typeface="Calibri"/>
                <a:sym typeface="Calibri"/>
              </a:defRPr>
            </a:pPr>
            <a:r>
              <a:rPr lang="en-US" sz="2600" u="sng" dirty="0">
                <a:solidFill>
                  <a:schemeClr val="tx1"/>
                </a:solidFill>
                <a:latin typeface="Avenir Light" panose="020B0402020203020204" pitchFamily="34" charset="77"/>
                <a:cs typeface="Calibri Light" panose="020F0302020204030204" pitchFamily="34" charset="0"/>
              </a:rPr>
              <a:t>Objectives:</a:t>
            </a:r>
          </a:p>
          <a:p>
            <a:pPr marL="0" indent="0" defTabSz="914400">
              <a:lnSpc>
                <a:spcPct val="90000"/>
              </a:lnSpc>
              <a:spcBef>
                <a:spcPts val="1000"/>
              </a:spcBef>
              <a:buClrTx/>
              <a:buSzPct val="100000"/>
              <a:buNone/>
              <a:defRPr sz="28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To spread awareness and broadcast successes:</a:t>
            </a:r>
          </a:p>
          <a:p>
            <a:pPr marL="0" indent="0" defTabSz="914400">
              <a:lnSpc>
                <a:spcPct val="90000"/>
              </a:lnSpc>
              <a:spcBef>
                <a:spcPts val="1000"/>
              </a:spcBef>
              <a:buClrTx/>
              <a:buSzPct val="100000"/>
              <a:buNone/>
              <a:defRPr sz="2800">
                <a:latin typeface="Calibri"/>
                <a:ea typeface="Calibri"/>
                <a:cs typeface="Calibri"/>
                <a:sym typeface="Calibri"/>
              </a:defRPr>
            </a:pPr>
            <a:endParaRPr sz="26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Develop, pitch, and sell a situationally-driven </a:t>
            </a:r>
            <a:r>
              <a:rPr lang="en-US" sz="2600" dirty="0" err="1">
                <a:solidFill>
                  <a:schemeClr val="tx1"/>
                </a:solidFill>
                <a:latin typeface="Avenir Light" panose="020B0402020203020204" pitchFamily="34" charset="77"/>
                <a:cs typeface="Calibri Light" panose="020F0302020204030204" pitchFamily="34" charset="0"/>
              </a:rPr>
              <a:t>docu</a:t>
            </a:r>
            <a:r>
              <a:rPr lang="en-US" sz="2600" dirty="0">
                <a:solidFill>
                  <a:schemeClr val="tx1"/>
                </a:solidFill>
                <a:latin typeface="Avenir Light" panose="020B0402020203020204" pitchFamily="34" charset="77"/>
                <a:cs typeface="Calibri Light" panose="020F0302020204030204" pitchFamily="34" charset="0"/>
              </a:rPr>
              <a:t>-series showing the diversity of people completing The Samaritan Program training, highlighting the wide variety of reasons for partaking,</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Feature live interviews, along with actual or news footage of real cases to highlight interesting and exemplary cases of life-saving intervention, and feature those whose lives have been saved,</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Provide expert evaluations, re-enactments, or graphics to demonstrate how civilians’ actions saves lives, while identifying the lessons learned,</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In success, these creative ventures will serve to not only cross-promote and generate interest in The Samaritan program, but will be significant revenue streams themselves.</a:t>
            </a:r>
            <a:endParaRPr sz="2600" dirty="0">
              <a:solidFill>
                <a:schemeClr val="tx1"/>
              </a:solidFill>
              <a:latin typeface="Avenir Light" panose="020B0402020203020204" pitchFamily="34" charset="77"/>
              <a:cs typeface="Calibri Light" panose="020F0302020204030204" pitchFamily="34" charset="0"/>
            </a:endParaRPr>
          </a:p>
        </p:txBody>
      </p:sp>
      <p:pic>
        <p:nvPicPr>
          <p:cNvPr id="6" name="Picture 5">
            <a:extLst>
              <a:ext uri="{FF2B5EF4-FFF2-40B4-BE49-F238E27FC236}">
                <a16:creationId xmlns:a16="http://schemas.microsoft.com/office/drawing/2014/main" id="{760DBFE3-F407-5E41-AD73-3A9E12BAD0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51165" y="4812368"/>
            <a:ext cx="2325566" cy="3577659"/>
          </a:xfrm>
          <a:prstGeom prst="rect">
            <a:avLst/>
          </a:prstGeom>
          <a:scene3d>
            <a:camera prst="orthographicFront"/>
            <a:lightRig rig="threePt" dir="t"/>
          </a:scene3d>
          <a:sp3d contourW="82550"/>
        </p:spPr>
      </p:pic>
      <p:sp>
        <p:nvSpPr>
          <p:cNvPr id="15" name="Rectangle 14">
            <a:extLst>
              <a:ext uri="{FF2B5EF4-FFF2-40B4-BE49-F238E27FC236}">
                <a16:creationId xmlns:a16="http://schemas.microsoft.com/office/drawing/2014/main" id="{2F855033-9226-C54D-953E-2820AC257910}"/>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Documentary Series:</a:t>
            </a:r>
          </a:p>
        </p:txBody>
      </p:sp>
      <p:sp>
        <p:nvSpPr>
          <p:cNvPr id="7" name="TextBox 6">
            <a:extLst>
              <a:ext uri="{FF2B5EF4-FFF2-40B4-BE49-F238E27FC236}">
                <a16:creationId xmlns:a16="http://schemas.microsoft.com/office/drawing/2014/main" id="{7278618A-BEB7-E644-8B99-16A2F036908E}"/>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13FE81B9-86C4-714D-90FC-9E9B403F151B}"/>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F75443F0-744C-4A44-9243-57A35A3962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3820743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062318" y="2003871"/>
            <a:ext cx="10757648" cy="6239324"/>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i="1" dirty="0">
                <a:solidFill>
                  <a:schemeClr val="tx1"/>
                </a:solidFill>
                <a:latin typeface="Avenir Light" panose="020B0402020203020204" pitchFamily="34" charset="77"/>
                <a:cs typeface="Calibri Light" panose="020F0302020204030204" pitchFamily="34" charset="0"/>
              </a:rPr>
              <a:t>”When seconds count, the cops are just minutes away.”</a:t>
            </a:r>
            <a:r>
              <a:rPr lang="en-US" sz="2600" dirty="0">
                <a:solidFill>
                  <a:schemeClr val="tx1"/>
                </a:solidFill>
                <a:latin typeface="Avenir Light" panose="020B0402020203020204" pitchFamily="34" charset="77"/>
                <a:cs typeface="Calibri Light" panose="020F0302020204030204" pitchFamily="34" charset="0"/>
              </a:rPr>
              <a:t>               American Police Beat reports the average police response                   time in the US is 10 minutes. Can you survive that long?  </a:t>
            </a:r>
          </a:p>
        </p:txBody>
      </p:sp>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Seconds Count:</a:t>
            </a:r>
          </a:p>
        </p:txBody>
      </p:sp>
      <p:sp>
        <p:nvSpPr>
          <p:cNvPr id="5" name="TextBox 4">
            <a:extLst>
              <a:ext uri="{FF2B5EF4-FFF2-40B4-BE49-F238E27FC236}">
                <a16:creationId xmlns:a16="http://schemas.microsoft.com/office/drawing/2014/main" id="{55BE6117-F85F-EF47-BE48-C9A17D36FA18}"/>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09757A9B-9540-BF46-8B24-D59556FB7CC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3" name="Picture 2">
            <a:extLst>
              <a:ext uri="{FF2B5EF4-FFF2-40B4-BE49-F238E27FC236}">
                <a16:creationId xmlns:a16="http://schemas.microsoft.com/office/drawing/2014/main" id="{1481F427-8A3C-494E-AA4A-C1B1CFD56D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21749" y="3367885"/>
            <a:ext cx="8131333" cy="5838469"/>
          </a:xfrm>
          <a:prstGeom prst="rect">
            <a:avLst/>
          </a:prstGeom>
        </p:spPr>
      </p:pic>
      <p:pic>
        <p:nvPicPr>
          <p:cNvPr id="9" name="Picture 8">
            <a:extLst>
              <a:ext uri="{FF2B5EF4-FFF2-40B4-BE49-F238E27FC236}">
                <a16:creationId xmlns:a16="http://schemas.microsoft.com/office/drawing/2014/main" id="{86BE5EBC-0630-F24E-AB22-5380CCE4AF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28196381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201316" y="2373929"/>
            <a:ext cx="8317437" cy="6576208"/>
          </a:xfrm>
          <a:prstGeom prst="rect">
            <a:avLst/>
          </a:prstGeom>
        </p:spPr>
        <p:txBody>
          <a:bodyPr>
            <a:noAutofit/>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u="sng" dirty="0">
                <a:solidFill>
                  <a:schemeClr val="tx1"/>
                </a:solidFill>
                <a:latin typeface="Avenir Light" panose="020B0402020203020204" pitchFamily="34" charset="77"/>
                <a:cs typeface="Calibri Light" panose="020F0302020204030204" pitchFamily="34" charset="0"/>
              </a:rPr>
              <a:t>Objectives:</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The Samaritan Program will be licensed nationwide to equip as many people as possible to save lives:</a:t>
            </a:r>
          </a:p>
          <a:p>
            <a:pPr marL="0" indent="0" algn="just" defTabSz="914400">
              <a:lnSpc>
                <a:spcPct val="90000"/>
              </a:lnSpc>
              <a:spcBef>
                <a:spcPts val="1000"/>
              </a:spcBef>
              <a:buClrTx/>
              <a:buSzPct val="100000"/>
              <a:buNone/>
              <a:defRPr sz="2800">
                <a:latin typeface="Calibri"/>
                <a:ea typeface="Calibri"/>
                <a:cs typeface="Calibri"/>
                <a:sym typeface="Calibri"/>
              </a:defRPr>
            </a:pPr>
            <a:endParaRPr lang="en-US" sz="28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Similar to the “CrossFit” business model,  The Samaritan Program will certify appropriate instructors and facilities to carry out our officially sanctioned training curriculum,</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Training facilities will benefit from utilizing our curriculum to expand existing business and increase client base for follow-on training,</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Our experts will conduct initial on-site training and certifying of facilities and faculty, and each new “franchise” will have its course audited by our team for quality assurance. </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The program licensing fees will be a significant revenue source, as will teaching materials.</a:t>
            </a:r>
          </a:p>
        </p:txBody>
      </p:sp>
      <p:pic>
        <p:nvPicPr>
          <p:cNvPr id="6" name="Picture 5">
            <a:extLst>
              <a:ext uri="{FF2B5EF4-FFF2-40B4-BE49-F238E27FC236}">
                <a16:creationId xmlns:a16="http://schemas.microsoft.com/office/drawing/2014/main" id="{9B228A09-45E5-AF4E-9517-716A1E946CA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027591" y="4482352"/>
            <a:ext cx="2481771" cy="4158065"/>
          </a:xfrm>
          <a:prstGeom prst="rect">
            <a:avLst/>
          </a:prstGeom>
          <a:scene3d>
            <a:camera prst="orthographicFront"/>
            <a:lightRig rig="threePt" dir="t">
              <a:rot lat="0" lon="0" rev="0"/>
            </a:lightRig>
          </a:scene3d>
          <a:sp3d contourW="82550" prstMaterial="metal"/>
        </p:spPr>
      </p:pic>
      <p:sp>
        <p:nvSpPr>
          <p:cNvPr id="16" name="Rectangle 15">
            <a:extLst>
              <a:ext uri="{FF2B5EF4-FFF2-40B4-BE49-F238E27FC236}">
                <a16:creationId xmlns:a16="http://schemas.microsoft.com/office/drawing/2014/main" id="{5A184B72-686E-D947-967C-CDC5DADC8C0F}"/>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Franchising:</a:t>
            </a:r>
          </a:p>
        </p:txBody>
      </p:sp>
      <p:sp>
        <p:nvSpPr>
          <p:cNvPr id="7" name="TextBox 6">
            <a:extLst>
              <a:ext uri="{FF2B5EF4-FFF2-40B4-BE49-F238E27FC236}">
                <a16:creationId xmlns:a16="http://schemas.microsoft.com/office/drawing/2014/main" id="{5B3A6554-AB56-214B-B274-C9F707B955F6}"/>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CB7C45E7-B6AE-5647-A3A9-7DB04172212F}"/>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F6632B83-8685-F343-911D-1BABC4AB14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251356751"/>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2AE19-66E5-4248-B3D8-3ED6A17232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89538" y="478597"/>
            <a:ext cx="3848952" cy="3728673"/>
          </a:xfrm>
          <a:prstGeom prst="rect">
            <a:avLst/>
          </a:prstGeom>
        </p:spPr>
      </p:pic>
      <p:sp>
        <p:nvSpPr>
          <p:cNvPr id="175" name="Tasks…"/>
          <p:cNvSpPr txBox="1">
            <a:spLocks noGrp="1"/>
          </p:cNvSpPr>
          <p:nvPr>
            <p:ph type="body" idx="1"/>
          </p:nvPr>
        </p:nvSpPr>
        <p:spPr>
          <a:xfrm>
            <a:off x="1285458" y="1730500"/>
            <a:ext cx="8131943" cy="7436259"/>
          </a:xfrm>
          <a:prstGeom prst="rect">
            <a:avLst/>
          </a:prstGeom>
        </p:spPr>
        <p:txBody>
          <a:bodyPr>
            <a:noAutofit/>
          </a:bodyPr>
          <a:lstStyle/>
          <a:p>
            <a:pPr marL="0" indent="0" defTabSz="914400">
              <a:lnSpc>
                <a:spcPct val="90000"/>
              </a:lnSpc>
              <a:spcBef>
                <a:spcPts val="1000"/>
              </a:spcBef>
              <a:buClrTx/>
              <a:buSzPct val="100000"/>
              <a:buNone/>
              <a:defRPr sz="2800">
                <a:latin typeface="Calibri"/>
                <a:ea typeface="Calibri"/>
                <a:cs typeface="Calibri"/>
                <a:sym typeface="Calibri"/>
              </a:defRPr>
            </a:pPr>
            <a:r>
              <a:rPr lang="en-US" sz="2400" u="sng" dirty="0">
                <a:solidFill>
                  <a:schemeClr val="tx1"/>
                </a:solidFill>
                <a:latin typeface="Avenir Light" panose="020B0402020203020204" pitchFamily="34" charset="77"/>
                <a:cs typeface="Calibri Light" panose="020F0302020204030204" pitchFamily="34" charset="0"/>
              </a:rPr>
              <a:t>Objectives:</a:t>
            </a:r>
          </a:p>
          <a:p>
            <a:pPr marL="0" indent="0" defTabSz="914400">
              <a:lnSpc>
                <a:spcPct val="90000"/>
              </a:lnSpc>
              <a:spcBef>
                <a:spcPts val="1000"/>
              </a:spcBef>
              <a:buClrTx/>
              <a:buSzPct val="100000"/>
              <a:buNone/>
              <a:defRPr sz="28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To build the brand and promote the cause we will:</a:t>
            </a:r>
          </a:p>
          <a:p>
            <a:pPr marL="0" indent="0" defTabSz="914400">
              <a:lnSpc>
                <a:spcPct val="90000"/>
              </a:lnSpc>
              <a:spcBef>
                <a:spcPts val="1000"/>
              </a:spcBef>
              <a:buClrTx/>
              <a:buSzPct val="100000"/>
              <a:buNone/>
              <a:defRPr sz="2800">
                <a:latin typeface="Calibri"/>
                <a:ea typeface="Calibri"/>
                <a:cs typeface="Calibri"/>
                <a:sym typeface="Calibri"/>
              </a:defRPr>
            </a:pPr>
            <a:endParaRPr sz="24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Create original or white-label clothing and accessories made specifically for concealed carry, including holsters, medical kits and gear, and accessories,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Design and or sell range bags, hearing and eye protection, targets, and other gear for enthusiasts,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Market branded T-shirts, hats, sweatshirts, jackets, and specialty Samaritan Program clothing available via our website, online retailers, and through our network of franchised and certified training facilities,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Create a unique Samaritan Program ID card, coins, patches, bracelets, lapel-pins, </a:t>
            </a:r>
            <a:r>
              <a:rPr lang="en-US" sz="2400" dirty="0" err="1">
                <a:solidFill>
                  <a:schemeClr val="tx1"/>
                </a:solidFill>
                <a:latin typeface="Avenir Light" panose="020B0402020203020204" pitchFamily="34" charset="77"/>
                <a:cs typeface="Calibri Light" panose="020F0302020204030204" pitchFamily="34" charset="0"/>
              </a:rPr>
              <a:t>etc</a:t>
            </a:r>
            <a:r>
              <a:rPr lang="en-US" sz="2400" dirty="0">
                <a:solidFill>
                  <a:schemeClr val="tx1"/>
                </a:solidFill>
                <a:latin typeface="Avenir Light" panose="020B0402020203020204" pitchFamily="34" charset="77"/>
                <a:cs typeface="Calibri Light" panose="020F0302020204030204" pitchFamily="34" charset="0"/>
              </a:rPr>
              <a:t>, for Samaritan pride and recognition by peers.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2400" dirty="0">
                <a:solidFill>
                  <a:schemeClr val="tx1"/>
                </a:solidFill>
                <a:latin typeface="Avenir Light" panose="020B0402020203020204" pitchFamily="34" charset="77"/>
                <a:cs typeface="Calibri Light" panose="020F0302020204030204" pitchFamily="34" charset="0"/>
              </a:rPr>
              <a:t>Use these articles to provide a year-round revenue stream, which can be cross-promoted in our partner publications and will be part of a continuously evolving product line, to reflect market trends.</a:t>
            </a:r>
            <a:endParaRPr sz="2400" dirty="0">
              <a:solidFill>
                <a:schemeClr val="tx1"/>
              </a:solidFill>
              <a:latin typeface="Avenir Light" panose="020B0402020203020204" pitchFamily="34" charset="77"/>
              <a:cs typeface="Calibri Light" panose="020F0302020204030204" pitchFamily="34" charset="0"/>
            </a:endParaRPr>
          </a:p>
        </p:txBody>
      </p:sp>
      <p:sp>
        <p:nvSpPr>
          <p:cNvPr id="15" name="Rectangle 14">
            <a:extLst>
              <a:ext uri="{FF2B5EF4-FFF2-40B4-BE49-F238E27FC236}">
                <a16:creationId xmlns:a16="http://schemas.microsoft.com/office/drawing/2014/main" id="{000324BA-B2F4-A342-9F4C-236428C3E0B5}"/>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Merchandising &amp; ID:</a:t>
            </a:r>
          </a:p>
        </p:txBody>
      </p:sp>
      <p:pic>
        <p:nvPicPr>
          <p:cNvPr id="7" name="Picture 6">
            <a:extLst>
              <a:ext uri="{FF2B5EF4-FFF2-40B4-BE49-F238E27FC236}">
                <a16:creationId xmlns:a16="http://schemas.microsoft.com/office/drawing/2014/main" id="{D248BD34-B64C-F744-B805-9400EDC43506}"/>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b="11615"/>
          <a:stretch/>
        </p:blipFill>
        <p:spPr>
          <a:xfrm>
            <a:off x="11216364" y="1179670"/>
            <a:ext cx="612602" cy="700695"/>
          </a:xfrm>
          <a:prstGeom prst="rect">
            <a:avLst/>
          </a:prstGeom>
        </p:spPr>
      </p:pic>
      <p:pic>
        <p:nvPicPr>
          <p:cNvPr id="4" name="Picture 3">
            <a:extLst>
              <a:ext uri="{FF2B5EF4-FFF2-40B4-BE49-F238E27FC236}">
                <a16:creationId xmlns:a16="http://schemas.microsoft.com/office/drawing/2014/main" id="{B9E088A6-BE4A-4447-8CDF-81C541CC11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46436" y="5510388"/>
            <a:ext cx="4086321" cy="4086321"/>
          </a:xfrm>
          <a:prstGeom prst="rect">
            <a:avLst/>
          </a:prstGeom>
        </p:spPr>
      </p:pic>
      <p:pic>
        <p:nvPicPr>
          <p:cNvPr id="14" name="Picture 13">
            <a:extLst>
              <a:ext uri="{FF2B5EF4-FFF2-40B4-BE49-F238E27FC236}">
                <a16:creationId xmlns:a16="http://schemas.microsoft.com/office/drawing/2014/main" id="{4E313CF2-13BA-B245-B3F5-F32BFFC59CF1}"/>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5543" r="5134" b="11088"/>
          <a:stretch/>
        </p:blipFill>
        <p:spPr>
          <a:xfrm>
            <a:off x="11484545" y="6627959"/>
            <a:ext cx="516464" cy="665299"/>
          </a:xfrm>
          <a:prstGeom prst="rect">
            <a:avLst/>
          </a:prstGeom>
        </p:spPr>
      </p:pic>
      <p:grpSp>
        <p:nvGrpSpPr>
          <p:cNvPr id="19" name="Group 18">
            <a:extLst>
              <a:ext uri="{FF2B5EF4-FFF2-40B4-BE49-F238E27FC236}">
                <a16:creationId xmlns:a16="http://schemas.microsoft.com/office/drawing/2014/main" id="{457B92DB-4392-8D4C-8508-91E3F3940C70}"/>
              </a:ext>
            </a:extLst>
          </p:cNvPr>
          <p:cNvGrpSpPr/>
          <p:nvPr/>
        </p:nvGrpSpPr>
        <p:grpSpPr>
          <a:xfrm>
            <a:off x="57526" y="4313222"/>
            <a:ext cx="1696941" cy="4255738"/>
            <a:chOff x="454158" y="3828222"/>
            <a:chExt cx="1256071" cy="3266981"/>
          </a:xfrm>
        </p:grpSpPr>
        <p:pic>
          <p:nvPicPr>
            <p:cNvPr id="8" name="Picture 7">
              <a:extLst>
                <a:ext uri="{FF2B5EF4-FFF2-40B4-BE49-F238E27FC236}">
                  <a16:creationId xmlns:a16="http://schemas.microsoft.com/office/drawing/2014/main" id="{E861273A-D770-9E45-AE79-5A1EE973B8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4158" y="3828222"/>
              <a:ext cx="1256071" cy="3266981"/>
            </a:xfrm>
            <a:prstGeom prst="rect">
              <a:avLst/>
            </a:prstGeom>
          </p:spPr>
        </p:pic>
        <p:pic>
          <p:nvPicPr>
            <p:cNvPr id="12" name="Picture 11">
              <a:extLst>
                <a:ext uri="{FF2B5EF4-FFF2-40B4-BE49-F238E27FC236}">
                  <a16:creationId xmlns:a16="http://schemas.microsoft.com/office/drawing/2014/main" id="{5E043B5A-6625-1C4D-8D58-AC081E5A84FF}"/>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5543" r="5134" b="11088"/>
            <a:stretch/>
          </p:blipFill>
          <p:spPr>
            <a:xfrm rot="1438044">
              <a:off x="916196" y="6035357"/>
              <a:ext cx="212898" cy="274251"/>
            </a:xfrm>
            <a:prstGeom prst="rect">
              <a:avLst/>
            </a:prstGeom>
          </p:spPr>
        </p:pic>
      </p:grpSp>
      <p:pic>
        <p:nvPicPr>
          <p:cNvPr id="17" name="Picture 16">
            <a:extLst>
              <a:ext uri="{FF2B5EF4-FFF2-40B4-BE49-F238E27FC236}">
                <a16:creationId xmlns:a16="http://schemas.microsoft.com/office/drawing/2014/main" id="{B6A6754E-1185-344C-B3D1-2803E8F339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896" t="6461" r="38985" b="50983"/>
          <a:stretch/>
        </p:blipFill>
        <p:spPr>
          <a:xfrm>
            <a:off x="9417402" y="4270814"/>
            <a:ext cx="1627558" cy="1597222"/>
          </a:xfrm>
          <a:prstGeom prst="rect">
            <a:avLst/>
          </a:prstGeom>
        </p:spPr>
      </p:pic>
      <p:sp>
        <p:nvSpPr>
          <p:cNvPr id="21" name="TextBox 20">
            <a:extLst>
              <a:ext uri="{FF2B5EF4-FFF2-40B4-BE49-F238E27FC236}">
                <a16:creationId xmlns:a16="http://schemas.microsoft.com/office/drawing/2014/main" id="{F2EE5810-953D-084F-A137-21321FCC1290}"/>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22" name="Oval 21">
            <a:extLst>
              <a:ext uri="{FF2B5EF4-FFF2-40B4-BE49-F238E27FC236}">
                <a16:creationId xmlns:a16="http://schemas.microsoft.com/office/drawing/2014/main" id="{79AAF99A-FE12-3248-AFCB-4E8BA01710B0}"/>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3" name="Picture 2">
            <a:extLst>
              <a:ext uri="{FF2B5EF4-FFF2-40B4-BE49-F238E27FC236}">
                <a16:creationId xmlns:a16="http://schemas.microsoft.com/office/drawing/2014/main" id="{FF413762-C1B2-D64D-880B-FC377899A86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41293" t="55174" r="8696" b="6017"/>
          <a:stretch/>
        </p:blipFill>
        <p:spPr>
          <a:xfrm>
            <a:off x="11272568" y="4334236"/>
            <a:ext cx="1456658" cy="1462844"/>
          </a:xfrm>
          <a:prstGeom prst="rect">
            <a:avLst/>
          </a:prstGeom>
        </p:spPr>
      </p:pic>
    </p:spTree>
    <p:extLst>
      <p:ext uri="{BB962C8B-B14F-4D97-AF65-F5344CB8AC3E}">
        <p14:creationId xmlns:p14="http://schemas.microsoft.com/office/powerpoint/2010/main" val="296700259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245892" y="2347377"/>
            <a:ext cx="7935686" cy="6718300"/>
          </a:xfrm>
          <a:prstGeom prst="rect">
            <a:avLst/>
          </a:prstGeom>
        </p:spPr>
        <p:txBody>
          <a:bodyPr>
            <a:normAutofit fontScale="40000" lnSpcReduction="20000"/>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6500" u="sng" dirty="0">
                <a:solidFill>
                  <a:schemeClr val="tx1"/>
                </a:solidFill>
                <a:latin typeface="Avenir Light" panose="020B0402020203020204" pitchFamily="34" charset="77"/>
                <a:cs typeface="Calibri Light" panose="020F0302020204030204" pitchFamily="34" charset="0"/>
              </a:rPr>
              <a:t>Objectives:</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6500" dirty="0">
                <a:solidFill>
                  <a:schemeClr val="tx1"/>
                </a:solidFill>
                <a:latin typeface="Avenir Light" panose="020B0402020203020204" pitchFamily="34" charset="77"/>
                <a:cs typeface="Calibri Light" panose="020F0302020204030204" pitchFamily="34" charset="0"/>
              </a:rPr>
              <a:t>To support and protect the graduates of the Samaritan Program we will secure and offer a variety of cost-saving group insurance options from reputable companies:</a:t>
            </a:r>
          </a:p>
          <a:p>
            <a:pPr marL="0" indent="0" algn="just" defTabSz="914400">
              <a:lnSpc>
                <a:spcPct val="90000"/>
              </a:lnSpc>
              <a:spcBef>
                <a:spcPts val="1000"/>
              </a:spcBef>
              <a:buClrTx/>
              <a:buSzPct val="100000"/>
              <a:buNone/>
              <a:defRPr sz="2800">
                <a:latin typeface="Calibri"/>
                <a:ea typeface="Calibri"/>
                <a:cs typeface="Calibri"/>
                <a:sym typeface="Calibri"/>
              </a:defRPr>
            </a:pPr>
            <a:endParaRPr lang="en-US" sz="65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6500" dirty="0">
                <a:solidFill>
                  <a:schemeClr val="tx1"/>
                </a:solidFill>
                <a:latin typeface="Avenir Light" panose="020B0402020203020204" pitchFamily="34" charset="77"/>
                <a:cs typeface="Calibri Light" panose="020F0302020204030204" pitchFamily="34" charset="0"/>
              </a:rPr>
              <a:t>Concealed carry policies – as added protection in order to successfully survive the “Third Conflict” after a use-of-force encounter,</a:t>
            </a: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r>
              <a:rPr lang="en-US" sz="6500" dirty="0">
                <a:solidFill>
                  <a:schemeClr val="tx1"/>
                </a:solidFill>
                <a:latin typeface="Avenir Light" panose="020B0402020203020204" pitchFamily="34" charset="77"/>
                <a:cs typeface="Calibri Light" panose="020F0302020204030204" pitchFamily="34" charset="0"/>
              </a:rPr>
              <a:t>Property loss gun policies/riders –  to         protect guns and related possessions            from fire, theft, and other occurrences,</a:t>
            </a: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r>
              <a:rPr lang="en-US" sz="6500" dirty="0">
                <a:solidFill>
                  <a:schemeClr val="tx1"/>
                </a:solidFill>
                <a:latin typeface="Avenir Light" panose="020B0402020203020204" pitchFamily="34" charset="77"/>
                <a:cs typeface="Calibri Light" panose="020F0302020204030204" pitchFamily="34" charset="0"/>
              </a:rPr>
              <a:t>Professional liability policies – for law enforcement officers to protect them          during the performance of their official        duties, above and beyond support                   their agency might provide.</a:t>
            </a:r>
          </a:p>
          <a:p>
            <a:pPr marL="685800" lvl="1" indent="-228600" defTabSz="914400">
              <a:lnSpc>
                <a:spcPct val="90000"/>
              </a:lnSpc>
              <a:spcBef>
                <a:spcPts val="500"/>
              </a:spcBef>
              <a:buClrTx/>
              <a:buSzPct val="100000"/>
              <a:buFont typeface="Arial"/>
              <a:defRPr sz="2400">
                <a:latin typeface="Calibri"/>
                <a:ea typeface="Calibri"/>
                <a:cs typeface="Calibri"/>
                <a:sym typeface="Calibri"/>
              </a:defRPr>
            </a:pPr>
            <a:r>
              <a:rPr lang="en-US" sz="6500" dirty="0">
                <a:solidFill>
                  <a:schemeClr val="tx1"/>
                </a:solidFill>
                <a:latin typeface="Avenir Light" panose="020B0402020203020204" pitchFamily="34" charset="77"/>
                <a:cs typeface="Calibri Light" panose="020F0302020204030204" pitchFamily="34" charset="0"/>
              </a:rPr>
              <a:t>The Samaritan Program will act as sales           agent on a commission/fee basis.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endParaRPr lang="en-US" sz="44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endParaRPr lang="en-US" sz="4400" dirty="0">
              <a:solidFill>
                <a:schemeClr val="tx1"/>
              </a:solidFill>
              <a:latin typeface="Avenir Light" panose="020B0402020203020204" pitchFamily="34" charset="77"/>
              <a:cs typeface="Calibri Light" panose="020F0302020204030204" pitchFamily="34" charset="0"/>
            </a:endParaRPr>
          </a:p>
        </p:txBody>
      </p:sp>
      <p:pic>
        <p:nvPicPr>
          <p:cNvPr id="6" name="Picture 5">
            <a:extLst>
              <a:ext uri="{FF2B5EF4-FFF2-40B4-BE49-F238E27FC236}">
                <a16:creationId xmlns:a16="http://schemas.microsoft.com/office/drawing/2014/main" id="{B8C02E47-5192-364C-B1B4-ADD2691B5E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91282" y="5311913"/>
            <a:ext cx="4696563" cy="3337792"/>
          </a:xfrm>
          <a:prstGeom prst="rect">
            <a:avLst/>
          </a:prstGeom>
          <a:scene3d>
            <a:camera prst="orthographicFront"/>
            <a:lightRig rig="threePt" dir="t"/>
          </a:scene3d>
          <a:sp3d contourW="82550"/>
        </p:spPr>
      </p:pic>
      <p:sp>
        <p:nvSpPr>
          <p:cNvPr id="14" name="Rectangle 13">
            <a:extLst>
              <a:ext uri="{FF2B5EF4-FFF2-40B4-BE49-F238E27FC236}">
                <a16:creationId xmlns:a16="http://schemas.microsoft.com/office/drawing/2014/main" id="{4A0CF341-3828-4347-8009-297914CE5A92}"/>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Samaritan Insurance:</a:t>
            </a:r>
          </a:p>
        </p:txBody>
      </p:sp>
      <p:sp>
        <p:nvSpPr>
          <p:cNvPr id="7" name="TextBox 6">
            <a:extLst>
              <a:ext uri="{FF2B5EF4-FFF2-40B4-BE49-F238E27FC236}">
                <a16:creationId xmlns:a16="http://schemas.microsoft.com/office/drawing/2014/main" id="{70F4E7DA-9B5C-EB4E-8771-0EDED310FD61}"/>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563355B3-9D79-C14D-8106-D861845132F9}"/>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BDCCA0F7-59C1-2143-B16D-242DB4AD6C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cxnSp>
        <p:nvCxnSpPr>
          <p:cNvPr id="3" name="Straight Connector 2">
            <a:extLst>
              <a:ext uri="{FF2B5EF4-FFF2-40B4-BE49-F238E27FC236}">
                <a16:creationId xmlns:a16="http://schemas.microsoft.com/office/drawing/2014/main" id="{3CA3FDCD-12CB-7043-B587-B7F9927FCEEF}"/>
              </a:ext>
            </a:extLst>
          </p:cNvPr>
          <p:cNvCxnSpPr>
            <a:cxnSpLocks/>
          </p:cNvCxnSpPr>
          <p:nvPr/>
        </p:nvCxnSpPr>
        <p:spPr>
          <a:xfrm>
            <a:off x="10259214" y="5311913"/>
            <a:ext cx="0" cy="3337792"/>
          </a:xfrm>
          <a:prstGeom prst="line">
            <a:avLst/>
          </a:prstGeom>
          <a:noFill/>
          <a:ln w="762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10" name="Picture 9">
            <a:extLst>
              <a:ext uri="{FF2B5EF4-FFF2-40B4-BE49-F238E27FC236}">
                <a16:creationId xmlns:a16="http://schemas.microsoft.com/office/drawing/2014/main" id="{870150DE-8E2B-564F-AAD4-FE1B7146B3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8515" t="22933" r="19674" b="18920"/>
          <a:stretch/>
        </p:blipFill>
        <p:spPr>
          <a:xfrm>
            <a:off x="9366626" y="5950633"/>
            <a:ext cx="1861283" cy="2265966"/>
          </a:xfrm>
          <a:prstGeom prst="rect">
            <a:avLst/>
          </a:prstGeom>
        </p:spPr>
      </p:pic>
    </p:spTree>
    <p:extLst>
      <p:ext uri="{BB962C8B-B14F-4D97-AF65-F5344CB8AC3E}">
        <p14:creationId xmlns:p14="http://schemas.microsoft.com/office/powerpoint/2010/main" val="418083596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5" name="Tasks…"/>
          <p:cNvSpPr txBox="1">
            <a:spLocks noGrp="1"/>
          </p:cNvSpPr>
          <p:nvPr>
            <p:ph type="body" idx="1"/>
          </p:nvPr>
        </p:nvSpPr>
        <p:spPr>
          <a:xfrm>
            <a:off x="1245892" y="2347376"/>
            <a:ext cx="8272862" cy="7092045"/>
          </a:xfrm>
          <a:prstGeom prst="rect">
            <a:avLst/>
          </a:prstGeom>
        </p:spPr>
        <p:txBody>
          <a:bodyPr>
            <a:normAutofit fontScale="47500" lnSpcReduction="20000"/>
          </a:bodyPr>
          <a:lstStyle/>
          <a:p>
            <a:pPr marL="0" indent="0" algn="just" defTabSz="914400">
              <a:lnSpc>
                <a:spcPct val="90000"/>
              </a:lnSpc>
              <a:spcBef>
                <a:spcPts val="1000"/>
              </a:spcBef>
              <a:buClrTx/>
              <a:buSzPct val="100000"/>
              <a:buNone/>
              <a:defRPr sz="2800">
                <a:latin typeface="Calibri"/>
                <a:ea typeface="Calibri"/>
                <a:cs typeface="Calibri"/>
                <a:sym typeface="Calibri"/>
              </a:defRPr>
            </a:pPr>
            <a:r>
              <a:rPr lang="en-US" sz="5500" u="sng" dirty="0">
                <a:solidFill>
                  <a:schemeClr val="tx1"/>
                </a:solidFill>
                <a:latin typeface="Avenir Light" panose="020B0402020203020204" pitchFamily="34" charset="77"/>
                <a:cs typeface="Calibri Light" panose="020F0302020204030204" pitchFamily="34" charset="0"/>
              </a:rPr>
              <a:t>Objectives:</a:t>
            </a:r>
          </a:p>
          <a:p>
            <a:pPr marL="0" indent="0" algn="just" defTabSz="914400">
              <a:lnSpc>
                <a:spcPct val="90000"/>
              </a:lnSpc>
              <a:spcBef>
                <a:spcPts val="1000"/>
              </a:spcBef>
              <a:buClrTx/>
              <a:buSzPct val="100000"/>
              <a:buNone/>
              <a:defRPr sz="2800">
                <a:latin typeface="Calibri"/>
                <a:ea typeface="Calibri"/>
                <a:cs typeface="Calibri"/>
                <a:sym typeface="Calibri"/>
              </a:defRPr>
            </a:pPr>
            <a:r>
              <a:rPr lang="en-US" sz="5500" dirty="0">
                <a:solidFill>
                  <a:schemeClr val="tx1"/>
                </a:solidFill>
                <a:latin typeface="Avenir Light" panose="020B0402020203020204" pitchFamily="34" charset="77"/>
                <a:cs typeface="Calibri Light" panose="020F0302020204030204" pitchFamily="34" charset="0"/>
              </a:rPr>
              <a:t>To raise awareness and generate interest in The Samaritan Program’s civic-safety agenda we will:</a:t>
            </a:r>
          </a:p>
          <a:p>
            <a:pPr marL="0" indent="0" algn="just" defTabSz="914400">
              <a:lnSpc>
                <a:spcPct val="90000"/>
              </a:lnSpc>
              <a:spcBef>
                <a:spcPts val="1000"/>
              </a:spcBef>
              <a:buClrTx/>
              <a:buSzPct val="100000"/>
              <a:buNone/>
              <a:defRPr sz="2800">
                <a:latin typeface="Calibri"/>
                <a:ea typeface="Calibri"/>
                <a:cs typeface="Calibri"/>
                <a:sym typeface="Calibri"/>
              </a:defRPr>
            </a:pPr>
            <a:endParaRPr lang="en-US" sz="55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5500" dirty="0">
                <a:solidFill>
                  <a:schemeClr val="tx1"/>
                </a:solidFill>
                <a:latin typeface="Avenir Light" panose="020B0402020203020204" pitchFamily="34" charset="77"/>
                <a:cs typeface="Calibri Light" panose="020F0302020204030204" pitchFamily="34" charset="0"/>
              </a:rPr>
              <a:t>Create a large, annual, Samaritan Program convention as a destination event similar to ”Comic-Con,” ”Crime-Con,” and others, which allow supporters and enthusiasts to gather to learn,  exchange stories and ideas, and socialize.</a:t>
            </a:r>
          </a:p>
          <a:p>
            <a:pPr marL="685800" lvl="1" indent="-228600" algn="just" defTabSz="914400">
              <a:lnSpc>
                <a:spcPct val="90000"/>
              </a:lnSpc>
              <a:spcBef>
                <a:spcPts val="500"/>
              </a:spcBef>
              <a:buClrTx/>
              <a:buSzPct val="100000"/>
              <a:buFont typeface="Arial"/>
              <a:buChar char="•"/>
              <a:defRPr sz="2400">
                <a:latin typeface="Calibri"/>
                <a:ea typeface="Calibri"/>
                <a:cs typeface="Calibri"/>
                <a:sym typeface="Calibri"/>
              </a:defRPr>
            </a:pPr>
            <a:r>
              <a:rPr lang="en-US" sz="5500" dirty="0">
                <a:solidFill>
                  <a:schemeClr val="tx1"/>
                </a:solidFill>
                <a:latin typeface="Avenir Light" panose="020B0402020203020204" pitchFamily="34" charset="77"/>
                <a:cs typeface="Calibri Light" panose="020F0302020204030204" pitchFamily="34" charset="0"/>
              </a:rPr>
              <a:t>Create smaller, regional events to reach a wider population and greater participation by those who can’t travel to national events.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5500" dirty="0">
                <a:solidFill>
                  <a:schemeClr val="tx1"/>
                </a:solidFill>
                <a:latin typeface="Avenir Light" panose="020B0402020203020204" pitchFamily="34" charset="77"/>
                <a:cs typeface="Calibri Light" panose="020F0302020204030204" pitchFamily="34" charset="0"/>
              </a:rPr>
              <a:t>Display at large trade shows such as Shot Show in las Vegas, to market the program, its learning aids, merchandising materials, and memorabilia.</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5500" dirty="0">
                <a:solidFill>
                  <a:schemeClr val="tx1"/>
                </a:solidFill>
                <a:latin typeface="Avenir Light" panose="020B0402020203020204" pitchFamily="34" charset="77"/>
                <a:cs typeface="Calibri Light" panose="020F0302020204030204" pitchFamily="34" charset="0"/>
              </a:rPr>
              <a:t>Sponsor and display/sell merchandise at local gun shows, firearms training facilities, farmer’s markets, community events, and similar functions.</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r>
              <a:rPr lang="en-US" sz="5500" dirty="0">
                <a:solidFill>
                  <a:schemeClr val="tx1"/>
                </a:solidFill>
                <a:latin typeface="Avenir Light" panose="020B0402020203020204" pitchFamily="34" charset="77"/>
                <a:cs typeface="Calibri Light" panose="020F0302020204030204" pitchFamily="34" charset="0"/>
              </a:rPr>
              <a:t>These types of events are generally very lucrative, and as such are expected to provide substantial revenue streams (though a non-profit, Comic-Con revenue is $10mm to $20mm per convention.)</a:t>
            </a: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endParaRPr lang="en-US" sz="4400" dirty="0">
              <a:solidFill>
                <a:schemeClr val="tx1"/>
              </a:solidFill>
              <a:latin typeface="Avenir Light" panose="020B0402020203020204" pitchFamily="34" charset="77"/>
              <a:cs typeface="Calibri Light" panose="020F0302020204030204" pitchFamily="34" charset="0"/>
            </a:endParaRPr>
          </a:p>
          <a:p>
            <a:pPr marL="685800" lvl="1" indent="-228600" algn="just" defTabSz="914400">
              <a:lnSpc>
                <a:spcPct val="90000"/>
              </a:lnSpc>
              <a:spcBef>
                <a:spcPts val="500"/>
              </a:spcBef>
              <a:buClrTx/>
              <a:buSzPct val="100000"/>
              <a:buFont typeface="Arial"/>
              <a:defRPr sz="2400">
                <a:latin typeface="Calibri"/>
                <a:ea typeface="Calibri"/>
                <a:cs typeface="Calibri"/>
                <a:sym typeface="Calibri"/>
              </a:defRPr>
            </a:pPr>
            <a:endParaRPr lang="en-US" sz="4400" dirty="0">
              <a:solidFill>
                <a:schemeClr val="tx1"/>
              </a:solidFill>
              <a:latin typeface="Avenir Light" panose="020B0402020203020204" pitchFamily="34" charset="77"/>
              <a:cs typeface="Calibri Light" panose="020F0302020204030204" pitchFamily="34" charset="0"/>
            </a:endParaRPr>
          </a:p>
        </p:txBody>
      </p:sp>
      <p:sp>
        <p:nvSpPr>
          <p:cNvPr id="14" name="Rectangle 13">
            <a:extLst>
              <a:ext uri="{FF2B5EF4-FFF2-40B4-BE49-F238E27FC236}">
                <a16:creationId xmlns:a16="http://schemas.microsoft.com/office/drawing/2014/main" id="{4A0CF341-3828-4347-8009-297914CE5A92}"/>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Conventions/Events:</a:t>
            </a:r>
          </a:p>
        </p:txBody>
      </p:sp>
      <p:sp>
        <p:nvSpPr>
          <p:cNvPr id="7" name="TextBox 6">
            <a:extLst>
              <a:ext uri="{FF2B5EF4-FFF2-40B4-BE49-F238E27FC236}">
                <a16:creationId xmlns:a16="http://schemas.microsoft.com/office/drawing/2014/main" id="{70F4E7DA-9B5C-EB4E-8771-0EDED310FD61}"/>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563355B3-9D79-C14D-8106-D861845132F9}"/>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9" name="Picture 8">
            <a:extLst>
              <a:ext uri="{FF2B5EF4-FFF2-40B4-BE49-F238E27FC236}">
                <a16:creationId xmlns:a16="http://schemas.microsoft.com/office/drawing/2014/main" id="{BDCCA0F7-59C1-2143-B16D-242DB4AD6CE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pic>
        <p:nvPicPr>
          <p:cNvPr id="11" name="Picture 10">
            <a:extLst>
              <a:ext uri="{FF2B5EF4-FFF2-40B4-BE49-F238E27FC236}">
                <a16:creationId xmlns:a16="http://schemas.microsoft.com/office/drawing/2014/main" id="{52F82BD7-BB14-F94C-9AC4-6400039133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89939" y="4608829"/>
            <a:ext cx="2538248" cy="4217451"/>
          </a:xfrm>
          <a:prstGeom prst="rect">
            <a:avLst/>
          </a:prstGeom>
          <a:scene3d>
            <a:camera prst="orthographicFront"/>
            <a:lightRig rig="threePt" dir="t"/>
          </a:scene3d>
          <a:sp3d contourW="82550"/>
        </p:spPr>
      </p:pic>
    </p:spTree>
    <p:extLst>
      <p:ext uri="{BB962C8B-B14F-4D97-AF65-F5344CB8AC3E}">
        <p14:creationId xmlns:p14="http://schemas.microsoft.com/office/powerpoint/2010/main" val="31384976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3DFA2-55D5-014B-B66C-65F5AF699F96}"/>
              </a:ext>
            </a:extLst>
          </p:cNvPr>
          <p:cNvSpPr>
            <a:spLocks noGrp="1"/>
          </p:cNvSpPr>
          <p:nvPr>
            <p:ph type="body" idx="1"/>
          </p:nvPr>
        </p:nvSpPr>
        <p:spPr>
          <a:xfrm>
            <a:off x="1504116" y="3035300"/>
            <a:ext cx="10902783" cy="6718300"/>
          </a:xfrm>
        </p:spPr>
        <p:txBody>
          <a:bodyPr/>
          <a:lstStyle/>
          <a:p>
            <a:pPr marL="0" indent="0">
              <a:buNone/>
            </a:pPr>
            <a:r>
              <a:rPr lang="en-US" sz="4400" dirty="0">
                <a:solidFill>
                  <a:schemeClr val="tx1"/>
                </a:solidFill>
                <a:latin typeface="Calibri Light" panose="020F0302020204030204" pitchFamily="34" charset="0"/>
                <a:cs typeface="Calibri Light" panose="020F0302020204030204" pitchFamily="34" charset="0"/>
              </a:rPr>
              <a:t>For additional information or to contact            THE SAMARITAN PROGRAM, please use:</a:t>
            </a:r>
          </a:p>
          <a:p>
            <a:pPr marL="0" indent="0">
              <a:buNone/>
            </a:pPr>
            <a:r>
              <a:rPr lang="en-US" sz="4400" dirty="0">
                <a:solidFill>
                  <a:schemeClr val="tx1"/>
                </a:solidFill>
                <a:latin typeface="Calibri Light" panose="020F0302020204030204" pitchFamily="34" charset="0"/>
                <a:cs typeface="Calibri Light" panose="020F0302020204030204" pitchFamily="34" charset="0"/>
              </a:rPr>
              <a:t>		Web: </a:t>
            </a:r>
            <a:r>
              <a:rPr lang="en-US" sz="4400" dirty="0" err="1">
                <a:solidFill>
                  <a:schemeClr val="tx1"/>
                </a:solidFill>
                <a:latin typeface="Calibri Light" panose="020F0302020204030204" pitchFamily="34" charset="0"/>
                <a:cs typeface="Calibri Light" panose="020F0302020204030204" pitchFamily="34" charset="0"/>
              </a:rPr>
              <a:t>www.samaritanprogram.com</a:t>
            </a:r>
            <a:endParaRPr lang="en-US" sz="4400" dirty="0">
              <a:solidFill>
                <a:schemeClr val="tx1"/>
              </a:solidFill>
              <a:latin typeface="Calibri Light" panose="020F0302020204030204" pitchFamily="34" charset="0"/>
              <a:cs typeface="Calibri Light" panose="020F0302020204030204" pitchFamily="34" charset="0"/>
            </a:endParaRPr>
          </a:p>
          <a:p>
            <a:pPr marL="0" indent="0">
              <a:buNone/>
            </a:pPr>
            <a:r>
              <a:rPr lang="en-US" sz="4400" dirty="0">
                <a:solidFill>
                  <a:schemeClr val="tx1"/>
                </a:solidFill>
                <a:latin typeface="Calibri Light" panose="020F0302020204030204" pitchFamily="34" charset="0"/>
                <a:cs typeface="Calibri Light" panose="020F0302020204030204" pitchFamily="34" charset="0"/>
              </a:rPr>
              <a:t>		Email: </a:t>
            </a:r>
            <a:r>
              <a:rPr lang="en-US" sz="4400" dirty="0" err="1">
                <a:solidFill>
                  <a:schemeClr val="tx1"/>
                </a:solidFill>
                <a:latin typeface="Calibri Light" panose="020F0302020204030204" pitchFamily="34" charset="0"/>
                <a:cs typeface="Calibri Light" panose="020F0302020204030204" pitchFamily="34" charset="0"/>
              </a:rPr>
              <a:t>info@samaritanprogram.com</a:t>
            </a:r>
            <a:endParaRPr lang="en-US" sz="4400" dirty="0">
              <a:solidFill>
                <a:schemeClr val="tx1"/>
              </a:solidFill>
              <a:latin typeface="Calibri Light" panose="020F0302020204030204" pitchFamily="34" charset="0"/>
              <a:cs typeface="Calibri Light" panose="020F0302020204030204" pitchFamily="34" charset="0"/>
            </a:endParaRPr>
          </a:p>
          <a:p>
            <a:endParaRPr lang="en-US" dirty="0"/>
          </a:p>
        </p:txBody>
      </p:sp>
      <p:sp>
        <p:nvSpPr>
          <p:cNvPr id="13" name="Rectangle 12">
            <a:extLst>
              <a:ext uri="{FF2B5EF4-FFF2-40B4-BE49-F238E27FC236}">
                <a16:creationId xmlns:a16="http://schemas.microsoft.com/office/drawing/2014/main" id="{A30B69E1-44B4-634E-A32D-82E38570C0BB}"/>
              </a:ext>
            </a:extLst>
          </p:cNvPr>
          <p:cNvSpPr/>
          <p:nvPr/>
        </p:nvSpPr>
        <p:spPr>
          <a:xfrm>
            <a:off x="606045" y="1068353"/>
            <a:ext cx="9930906" cy="1754326"/>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12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Contact US:</a:t>
            </a:r>
          </a:p>
        </p:txBody>
      </p:sp>
      <p:sp>
        <p:nvSpPr>
          <p:cNvPr id="6" name="TextBox 5">
            <a:extLst>
              <a:ext uri="{FF2B5EF4-FFF2-40B4-BE49-F238E27FC236}">
                <a16:creationId xmlns:a16="http://schemas.microsoft.com/office/drawing/2014/main" id="{0B4E9F33-9023-3D49-A838-E33386A41387}"/>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7" name="Oval 6">
            <a:extLst>
              <a:ext uri="{FF2B5EF4-FFF2-40B4-BE49-F238E27FC236}">
                <a16:creationId xmlns:a16="http://schemas.microsoft.com/office/drawing/2014/main" id="{CB954289-C7F6-1F4B-B58C-B88556848275}"/>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0F06D0A2-8632-5F4F-9AA3-F6C2389F73C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11431597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32886" y="2108827"/>
            <a:ext cx="10757648" cy="5553358"/>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According to American Police Beat, the average police           response time to an active shooter in the US is 3 minutes,             and most active shooting events end before police arrive. </a:t>
            </a:r>
          </a:p>
          <a:p>
            <a:pPr algn="just" defTabSz="914400">
              <a:lnSpc>
                <a:spcPct val="90000"/>
              </a:lnSpc>
              <a:spcBef>
                <a:spcPts val="1000"/>
              </a:spcBef>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This is not meant to disparage police, but to reinforce the reality that police cannot be everywhere at all times and cannot be expected to be there to protect you. Ordinarily, police arrive after the fact, and can only take a report on what occurred.</a:t>
            </a:r>
          </a:p>
          <a:p>
            <a:pPr algn="just" defTabSz="914400">
              <a:lnSpc>
                <a:spcPct val="90000"/>
              </a:lnSpc>
              <a:spcBef>
                <a:spcPts val="1000"/>
              </a:spcBef>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The unvarnished truth is that civilians must defend themselves and others, and cannot rely on the police being able to arrive in time to intervene in most violent encounters. </a:t>
            </a:r>
          </a:p>
          <a:p>
            <a:pPr algn="just" defTabSz="914400">
              <a:lnSpc>
                <a:spcPct val="90000"/>
              </a:lnSpc>
              <a:spcBef>
                <a:spcPts val="1000"/>
              </a:spcBef>
              <a:defRPr sz="3600">
                <a:latin typeface="Calibri"/>
                <a:ea typeface="Calibri"/>
                <a:cs typeface="Calibri"/>
                <a:sym typeface="Calibri"/>
              </a:defRPr>
            </a:pPr>
            <a:r>
              <a:rPr lang="en-US" sz="2800" dirty="0">
                <a:solidFill>
                  <a:schemeClr val="tx1"/>
                </a:solidFill>
                <a:latin typeface="Avenir Light" panose="020B0402020203020204" pitchFamily="34" charset="77"/>
                <a:cs typeface="Calibri Light" panose="020F0302020204030204" pitchFamily="34" charset="0"/>
              </a:rPr>
              <a:t>Though police strive to save lives, the fact is that legally armed civilians must be first to act against violence in order to save lives.</a:t>
            </a:r>
          </a:p>
        </p:txBody>
      </p:sp>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Minutes matter:</a:t>
            </a:r>
          </a:p>
        </p:txBody>
      </p:sp>
      <p:sp>
        <p:nvSpPr>
          <p:cNvPr id="5" name="TextBox 4">
            <a:extLst>
              <a:ext uri="{FF2B5EF4-FFF2-40B4-BE49-F238E27FC236}">
                <a16:creationId xmlns:a16="http://schemas.microsoft.com/office/drawing/2014/main" id="{55BE6117-F85F-EF47-BE48-C9A17D36FA18}"/>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09757A9B-9540-BF46-8B24-D59556FB7CC4}"/>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3" name="Picture 2">
            <a:extLst>
              <a:ext uri="{FF2B5EF4-FFF2-40B4-BE49-F238E27FC236}">
                <a16:creationId xmlns:a16="http://schemas.microsoft.com/office/drawing/2014/main" id="{1481F427-8A3C-494E-AA4A-C1B1CFD56D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0228" y="7474226"/>
            <a:ext cx="10771572" cy="1440082"/>
          </a:xfrm>
          <a:prstGeom prst="rect">
            <a:avLst/>
          </a:prstGeom>
        </p:spPr>
      </p:pic>
      <p:pic>
        <p:nvPicPr>
          <p:cNvPr id="9" name="Picture 8">
            <a:extLst>
              <a:ext uri="{FF2B5EF4-FFF2-40B4-BE49-F238E27FC236}">
                <a16:creationId xmlns:a16="http://schemas.microsoft.com/office/drawing/2014/main" id="{A003BD2B-1072-C644-8030-82E7224123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283023603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10236" y="2516425"/>
            <a:ext cx="10998630" cy="6744056"/>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sym typeface="Calibri"/>
              </a:rPr>
              <a:t>Armed civilians intervening in hostile situations can prevent                      what would otherwise likely have been mass casualty events:</a:t>
            </a: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sym typeface="Calibri"/>
            </a:endParaRPr>
          </a:p>
          <a:p>
            <a:pPr marL="342900" indent="-342900" algn="just">
              <a:buFont typeface="Arial" panose="020B0604020202020204" pitchFamily="34" charset="0"/>
              <a:buChar char="•"/>
            </a:pPr>
            <a:r>
              <a:rPr lang="en-US" sz="2600" b="1" dirty="0">
                <a:solidFill>
                  <a:schemeClr val="tx1"/>
                </a:solidFill>
                <a:latin typeface="Avenir Light" panose="020B0402020203020204" pitchFamily="34" charset="77"/>
              </a:rPr>
              <a:t>Birmingham, Alabama, October 27, 2018 </a:t>
            </a:r>
            <a:r>
              <a:rPr lang="en-US" sz="2600" dirty="0">
                <a:solidFill>
                  <a:schemeClr val="tx1"/>
                </a:solidFill>
                <a:latin typeface="Avenir Light" panose="020B0402020203020204" pitchFamily="34" charset="77"/>
              </a:rPr>
              <a:t>– </a:t>
            </a:r>
            <a:r>
              <a:rPr lang="en-US" sz="2600" i="1" dirty="0">
                <a:solidFill>
                  <a:schemeClr val="tx1"/>
                </a:solidFill>
                <a:latin typeface="Avenir Light" panose="020B0402020203020204" pitchFamily="34" charset="77"/>
              </a:rPr>
              <a:t>A masked man started shooting in a McDonald’s and was killed by a concealed permit holder.</a:t>
            </a:r>
          </a:p>
          <a:p>
            <a:pPr marL="342900" indent="-342900" algn="just">
              <a:buFont typeface="Arial" panose="020B0604020202020204" pitchFamily="34" charset="0"/>
              <a:buChar char="•"/>
            </a:pPr>
            <a:r>
              <a:rPr lang="en-US" sz="2600" b="1" dirty="0">
                <a:solidFill>
                  <a:schemeClr val="tx1"/>
                </a:solidFill>
                <a:latin typeface="Avenir Light" panose="020B0402020203020204" pitchFamily="34" charset="77"/>
              </a:rPr>
              <a:t>Titusville, Florida, August 4, 2018 </a:t>
            </a:r>
            <a:r>
              <a:rPr lang="en-US" sz="2600" dirty="0">
                <a:solidFill>
                  <a:schemeClr val="tx1"/>
                </a:solidFill>
                <a:latin typeface="Avenir Light" panose="020B0402020203020204" pitchFamily="34" charset="77"/>
              </a:rPr>
              <a:t>- </a:t>
            </a:r>
            <a:r>
              <a:rPr lang="en-US" sz="2600" i="1" dirty="0">
                <a:solidFill>
                  <a:schemeClr val="tx1"/>
                </a:solidFill>
                <a:latin typeface="Avenir Light" panose="020B0402020203020204" pitchFamily="34" charset="77"/>
              </a:rPr>
              <a:t>A gunman at a back-to-school event with hundreds or people present, was shot by a concealed carry holder.</a:t>
            </a:r>
          </a:p>
          <a:p>
            <a:pPr marL="342900" indent="-342900" algn="just">
              <a:buFont typeface="Arial" panose="020B0604020202020204" pitchFamily="34" charset="0"/>
              <a:buChar char="•"/>
            </a:pPr>
            <a:r>
              <a:rPr lang="en-US" sz="2600" b="1" dirty="0">
                <a:solidFill>
                  <a:schemeClr val="tx1"/>
                </a:solidFill>
                <a:latin typeface="Avenir Light" panose="020B0402020203020204" pitchFamily="34" charset="77"/>
              </a:rPr>
              <a:t>Tumwater, Washington, June 18, 2018 </a:t>
            </a:r>
            <a:r>
              <a:rPr lang="en-US" sz="2600" dirty="0">
                <a:solidFill>
                  <a:schemeClr val="tx1"/>
                </a:solidFill>
                <a:latin typeface="Avenir Light" panose="020B0402020203020204" pitchFamily="34" charset="77"/>
              </a:rPr>
              <a:t>- </a:t>
            </a:r>
            <a:r>
              <a:rPr lang="en-US" sz="2600" i="1" dirty="0">
                <a:solidFill>
                  <a:schemeClr val="tx1"/>
                </a:solidFill>
                <a:latin typeface="Avenir Light" panose="020B0402020203020204" pitchFamily="34" charset="77"/>
              </a:rPr>
              <a:t>Three concealed permit holders confronted and killed a man randomly shooting people.</a:t>
            </a:r>
          </a:p>
          <a:p>
            <a:pPr marL="342900" indent="-342900" algn="just">
              <a:buFont typeface="Arial" panose="020B0604020202020204" pitchFamily="34" charset="0"/>
              <a:buChar char="•"/>
            </a:pPr>
            <a:r>
              <a:rPr lang="en-US" sz="2600" b="1" dirty="0">
                <a:solidFill>
                  <a:schemeClr val="tx1"/>
                </a:solidFill>
                <a:latin typeface="Avenir Light" panose="020B0402020203020204" pitchFamily="34" charset="77"/>
              </a:rPr>
              <a:t>Oklahoma City, Oklahoma, Thursday, May 24, 2018 </a:t>
            </a:r>
            <a:r>
              <a:rPr lang="en-US" sz="2600" dirty="0">
                <a:solidFill>
                  <a:schemeClr val="tx1"/>
                </a:solidFill>
                <a:latin typeface="Avenir Light" panose="020B0402020203020204" pitchFamily="34" charset="77"/>
              </a:rPr>
              <a:t>- </a:t>
            </a:r>
            <a:r>
              <a:rPr lang="en-US" sz="2600" i="1" dirty="0">
                <a:solidFill>
                  <a:schemeClr val="tx1"/>
                </a:solidFill>
                <a:latin typeface="Avenir Light" panose="020B0402020203020204" pitchFamily="34" charset="77"/>
              </a:rPr>
              <a:t>Two legally armed men stopped a man who was shooting at patrons in a restaurant.</a:t>
            </a:r>
          </a:p>
          <a:p>
            <a:pPr marL="342900" indent="-342900" algn="just">
              <a:buFont typeface="Arial" panose="020B0604020202020204" pitchFamily="34" charset="0"/>
              <a:buChar char="•"/>
            </a:pPr>
            <a:r>
              <a:rPr lang="en-US" sz="2600" b="1" dirty="0">
                <a:latin typeface="Avenir Light" panose="020B0402020203020204" pitchFamily="34" charset="77"/>
              </a:rPr>
              <a:t>San Antonio, Texas, December 7, 2017 </a:t>
            </a:r>
            <a:r>
              <a:rPr lang="en-US" sz="2600" dirty="0">
                <a:latin typeface="Avenir Light" panose="020B0402020203020204" pitchFamily="34" charset="77"/>
              </a:rPr>
              <a:t>– </a:t>
            </a:r>
            <a:r>
              <a:rPr lang="en-US" sz="2600" i="1" dirty="0">
                <a:latin typeface="Avenir Light" panose="020B0402020203020204" pitchFamily="34" charset="77"/>
              </a:rPr>
              <a:t>A father with a carry permit killed a gunman who tried to shoot the man’s children in a restaurant.</a:t>
            </a:r>
          </a:p>
          <a:p>
            <a:pPr marL="342900" indent="-342900" algn="just">
              <a:buFont typeface="Arial" panose="020B0604020202020204" pitchFamily="34" charset="0"/>
              <a:buChar char="•"/>
            </a:pPr>
            <a:r>
              <a:rPr lang="en-US" sz="2600" b="1" dirty="0">
                <a:solidFill>
                  <a:schemeClr val="tx1"/>
                </a:solidFill>
                <a:latin typeface="Avenir Light" panose="020B0402020203020204" pitchFamily="34" charset="77"/>
              </a:rPr>
              <a:t>Rockledge, Florida, November 17, 2017 </a:t>
            </a:r>
            <a:r>
              <a:rPr lang="en-US" sz="2600" dirty="0">
                <a:solidFill>
                  <a:schemeClr val="tx1"/>
                </a:solidFill>
                <a:latin typeface="Avenir Light" panose="020B0402020203020204" pitchFamily="34" charset="77"/>
              </a:rPr>
              <a:t>-</a:t>
            </a:r>
            <a:r>
              <a:rPr lang="en-US" sz="2600" i="1" dirty="0">
                <a:solidFill>
                  <a:schemeClr val="tx1"/>
                </a:solidFill>
                <a:latin typeface="Avenir Light" panose="020B0402020203020204" pitchFamily="34" charset="77"/>
              </a:rPr>
              <a:t>Two concealed carry holders stopped a shooting at an auto repair shop after a deranged gunman killed one person and injured another.</a:t>
            </a:r>
          </a:p>
          <a:p>
            <a:pPr marL="342900" indent="-342900" algn="l">
              <a:buFont typeface="Arial" panose="020B0604020202020204" pitchFamily="34" charset="0"/>
              <a:buChar char="•"/>
            </a:pPr>
            <a:endParaRPr lang="en-US" sz="2400" dirty="0">
              <a:solidFill>
                <a:schemeClr val="tx1"/>
              </a:solidFill>
              <a:latin typeface="Avenir Light" panose="020B0402020203020204" pitchFamily="34" charset="77"/>
            </a:endParaRPr>
          </a:p>
        </p:txBody>
      </p:sp>
      <p:sp>
        <p:nvSpPr>
          <p:cNvPr id="6" name="Rectangle 5">
            <a:extLst>
              <a:ext uri="{FF2B5EF4-FFF2-40B4-BE49-F238E27FC236}">
                <a16:creationId xmlns:a16="http://schemas.microsoft.com/office/drawing/2014/main" id="{D9F8012D-D2CF-E843-9D9D-8CCC8DF539A4}"/>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Civilians in action:</a:t>
            </a:r>
          </a:p>
        </p:txBody>
      </p:sp>
      <p:sp>
        <p:nvSpPr>
          <p:cNvPr id="5" name="TextBox 4">
            <a:extLst>
              <a:ext uri="{FF2B5EF4-FFF2-40B4-BE49-F238E27FC236}">
                <a16:creationId xmlns:a16="http://schemas.microsoft.com/office/drawing/2014/main" id="{FF1A2359-FE25-5246-A517-6CD85113D823}"/>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8" name="Oval 7">
            <a:extLst>
              <a:ext uri="{FF2B5EF4-FFF2-40B4-BE49-F238E27FC236}">
                <a16:creationId xmlns:a16="http://schemas.microsoft.com/office/drawing/2014/main" id="{9AD9ECAC-5704-6343-84A6-E3ED7C4A8F61}"/>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10" name="Picture 9">
            <a:extLst>
              <a:ext uri="{FF2B5EF4-FFF2-40B4-BE49-F238E27FC236}">
                <a16:creationId xmlns:a16="http://schemas.microsoft.com/office/drawing/2014/main" id="{D30B2279-3D48-ED49-9960-991B49E93FF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66856416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1" name="Subtitle 2"/>
          <p:cNvSpPr txBox="1"/>
          <p:nvPr/>
        </p:nvSpPr>
        <p:spPr>
          <a:xfrm>
            <a:off x="1239106" y="2424386"/>
            <a:ext cx="10824882" cy="6463611"/>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algn="l" defTabSz="914400">
              <a:lnSpc>
                <a:spcPct val="90000"/>
              </a:lnSpc>
              <a:spcBef>
                <a:spcPts val="1000"/>
              </a:spcBef>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When violence occurs and legally armed civilians respond,                  these heroic individuals don’t just save other civilians, but                     often save the lives of police officers in grave danger:</a:t>
            </a:r>
          </a:p>
          <a:p>
            <a:pPr algn="l" defTabSz="914400">
              <a:lnSpc>
                <a:spcPct val="90000"/>
              </a:lnSpc>
              <a:spcBef>
                <a:spcPts val="1000"/>
              </a:spcBef>
              <a:defRPr sz="3600">
                <a:latin typeface="Calibri"/>
                <a:ea typeface="Calibri"/>
                <a:cs typeface="Calibri"/>
                <a:sym typeface="Calibri"/>
              </a:defRPr>
            </a:pPr>
            <a:endParaRPr lang="en-US" sz="2600" dirty="0">
              <a:solidFill>
                <a:schemeClr val="tx1"/>
              </a:solidFill>
              <a:latin typeface="Avenir Light" panose="020B0402020203020204" pitchFamily="34" charset="77"/>
              <a:cs typeface="Calibri Light" panose="020F0302020204030204" pitchFamily="34" charset="0"/>
            </a:endParaRP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09/13/2018 – Cicero, IL: An officer’s life was saved by a concealed carry holder who shot at a gunman who had wounded the officer.</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02/02/2018 – Springville, UT: A concealed handgun permit holder saved a Springville police officer who was being badly beaten.</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02/20/2017 – Rising Sun, IN: An officer was saved by a woman from a nearby home who shot and killed the officer’s attacker. </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11/15/2016 – Lee County, FL: A motorist with a concealed gun permit shot and killed a man brutally beating a police officer on a highway.</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01/16/2016 – Bistro County, TX: A citizen with a carry permit saved an officer from a violent attack by a man who stole the officer’s gun.</a:t>
            </a:r>
          </a:p>
          <a:p>
            <a:pPr marL="457200" indent="-457200" algn="just" defTabSz="914400">
              <a:lnSpc>
                <a:spcPct val="90000"/>
              </a:lnSpc>
              <a:spcBef>
                <a:spcPts val="1000"/>
              </a:spcBef>
              <a:buFont typeface="Arial" panose="020B0604020202020204" pitchFamily="34" charset="0"/>
              <a:buChar char="•"/>
              <a:defRPr sz="3600">
                <a:latin typeface="Calibri"/>
                <a:ea typeface="Calibri"/>
                <a:cs typeface="Calibri"/>
                <a:sym typeface="Calibri"/>
              </a:defRPr>
            </a:pPr>
            <a:r>
              <a:rPr lang="en-US" sz="2600" dirty="0">
                <a:solidFill>
                  <a:schemeClr val="tx1"/>
                </a:solidFill>
                <a:latin typeface="Avenir Light" panose="020B0402020203020204" pitchFamily="34" charset="77"/>
                <a:cs typeface="Calibri Light" panose="020F0302020204030204" pitchFamily="34" charset="0"/>
              </a:rPr>
              <a:t>01/12/2017 – Tonopah, AZ: An attacker shot and beat an officer, and was then killed by a concealed permit holder who came to his aid.</a:t>
            </a:r>
          </a:p>
        </p:txBody>
      </p:sp>
      <p:sp>
        <p:nvSpPr>
          <p:cNvPr id="16" name="Rectangle 15">
            <a:extLst>
              <a:ext uri="{FF2B5EF4-FFF2-40B4-BE49-F238E27FC236}">
                <a16:creationId xmlns:a16="http://schemas.microsoft.com/office/drawing/2014/main" id="{3C610A95-5078-DD46-9E3F-198BF624566A}"/>
              </a:ext>
            </a:extLst>
          </p:cNvPr>
          <p:cNvSpPr/>
          <p:nvPr/>
        </p:nvSpPr>
        <p:spPr>
          <a:xfrm>
            <a:off x="606045" y="1068353"/>
            <a:ext cx="9930906" cy="923330"/>
          </a:xfrm>
          <a:prstGeom prst="rect">
            <a:avLst/>
          </a:prstGeom>
        </p:spPr>
        <p:txBody>
          <a:bodyPr wrap="square">
            <a:spAutoFit/>
          </a:bodyPr>
          <a:lstStyle/>
          <a:p>
            <a:pPr algn="l" defTabSz="914400">
              <a:lnSpc>
                <a:spcPct val="90000"/>
              </a:lnSpc>
              <a:spcBef>
                <a:spcPts val="1000"/>
              </a:spcBef>
              <a:defRPr sz="3600">
                <a:latin typeface="Calibri"/>
                <a:ea typeface="Calibri"/>
                <a:cs typeface="Calibri"/>
                <a:sym typeface="Calibri"/>
              </a:defRPr>
            </a:pPr>
            <a:r>
              <a:rPr lang="en-US" sz="6000" dirty="0">
                <a:solidFill>
                  <a:schemeClr val="tx1"/>
                </a:solidFill>
                <a:latin typeface="Phosphate Solid" panose="02000506050000020004" pitchFamily="2" charset="77"/>
                <a:ea typeface="HGMaruGothicMPRO" panose="020F0600000000000000" pitchFamily="34" charset="-128"/>
                <a:cs typeface="Phosphate Solid" panose="02000506050000020004" pitchFamily="2" charset="77"/>
                <a:sym typeface="Calibri"/>
              </a:rPr>
              <a:t>Civilians and Police:</a:t>
            </a:r>
          </a:p>
        </p:txBody>
      </p:sp>
      <p:sp>
        <p:nvSpPr>
          <p:cNvPr id="5" name="TextBox 4">
            <a:extLst>
              <a:ext uri="{FF2B5EF4-FFF2-40B4-BE49-F238E27FC236}">
                <a16:creationId xmlns:a16="http://schemas.microsoft.com/office/drawing/2014/main" id="{D0E6B5C8-B9E3-B34D-BF90-10B9DDD7A05A}"/>
              </a:ext>
            </a:extLst>
          </p:cNvPr>
          <p:cNvSpPr txBox="1"/>
          <p:nvPr/>
        </p:nvSpPr>
        <p:spPr>
          <a:xfrm>
            <a:off x="11755723" y="9194167"/>
            <a:ext cx="101790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Avenir Light"/>
              </a:rPr>
              <a:t>C   2019</a:t>
            </a:r>
          </a:p>
        </p:txBody>
      </p:sp>
      <p:sp>
        <p:nvSpPr>
          <p:cNvPr id="6" name="Oval 5">
            <a:extLst>
              <a:ext uri="{FF2B5EF4-FFF2-40B4-BE49-F238E27FC236}">
                <a16:creationId xmlns:a16="http://schemas.microsoft.com/office/drawing/2014/main" id="{6D4329AD-2534-E942-B197-6C220A046EF5}"/>
              </a:ext>
            </a:extLst>
          </p:cNvPr>
          <p:cNvSpPr/>
          <p:nvPr/>
        </p:nvSpPr>
        <p:spPr>
          <a:xfrm>
            <a:off x="11729212" y="9206354"/>
            <a:ext cx="361280" cy="361280"/>
          </a:xfrm>
          <a:prstGeom prst="ellipse">
            <a:avLst/>
          </a:prstGeom>
          <a:noFill/>
          <a:ln w="317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all" spc="384" normalizeH="0" baseline="0">
              <a:ln>
                <a:noFill/>
              </a:ln>
              <a:solidFill>
                <a:srgbClr val="FFFFFF"/>
              </a:solidFill>
              <a:effectLst/>
              <a:uFillTx/>
              <a:latin typeface="Avenir Medium"/>
              <a:ea typeface="Avenir Medium"/>
              <a:cs typeface="Avenir Medium"/>
              <a:sym typeface="Avenir Medium"/>
            </a:endParaRPr>
          </a:p>
        </p:txBody>
      </p:sp>
      <p:pic>
        <p:nvPicPr>
          <p:cNvPr id="8" name="Picture 7">
            <a:extLst>
              <a:ext uri="{FF2B5EF4-FFF2-40B4-BE49-F238E27FC236}">
                <a16:creationId xmlns:a16="http://schemas.microsoft.com/office/drawing/2014/main" id="{98773FBD-BF78-0E43-9DCF-54D5BD96119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0059" r="9071" b="18920"/>
          <a:stretch/>
        </p:blipFill>
        <p:spPr>
          <a:xfrm>
            <a:off x="9518754" y="1"/>
            <a:ext cx="3486046" cy="3523664"/>
          </a:xfrm>
          <a:prstGeom prst="rect">
            <a:avLst/>
          </a:prstGeom>
        </p:spPr>
      </p:pic>
    </p:spTree>
    <p:extLst>
      <p:ext uri="{BB962C8B-B14F-4D97-AF65-F5344CB8AC3E}">
        <p14:creationId xmlns:p14="http://schemas.microsoft.com/office/powerpoint/2010/main" val="3818728646"/>
      </p:ext>
    </p:extLst>
  </p:cSld>
  <p:clrMapOvr>
    <a:masterClrMapping/>
  </p:clrMapOvr>
  <p:transition spd="med"/>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115685</TotalTime>
  <Words>6695</Words>
  <Application>Microsoft Macintosh PowerPoint</Application>
  <PresentationFormat>Custom</PresentationFormat>
  <Paragraphs>423</Paragraphs>
  <Slides>64</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Avenir Book</vt:lpstr>
      <vt:lpstr>Avenir Light</vt:lpstr>
      <vt:lpstr>Avenir Medium</vt:lpstr>
      <vt:lpstr>Avenir Roman</vt:lpstr>
      <vt:lpstr>Calibri</vt:lpstr>
      <vt:lpstr>Calibri Light</vt:lpstr>
      <vt:lpstr>Helvetica Neue</vt:lpstr>
      <vt:lpstr>Phosphate Solid</vt:lpstr>
      <vt:lpstr>Tw Cen MT Condensed</vt:lpstr>
      <vt:lpstr>New_Template1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Life-Saving Training Protocol</dc:title>
  <cp:lastModifiedBy>Timothy Clemente</cp:lastModifiedBy>
  <cp:revision>468</cp:revision>
  <cp:lastPrinted>2019-03-02T21:44:40Z</cp:lastPrinted>
  <dcterms:modified xsi:type="dcterms:W3CDTF">2021-03-31T18:33:25Z</dcterms:modified>
</cp:coreProperties>
</file>